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0" r:id="rId1"/>
  </p:sldMasterIdLst>
  <p:notesMasterIdLst>
    <p:notesMasterId r:id="rId24"/>
  </p:notesMasterIdLst>
  <p:handoutMasterIdLst>
    <p:handoutMasterId r:id="rId25"/>
  </p:handoutMasterIdLst>
  <p:sldIdLst>
    <p:sldId id="287" r:id="rId2"/>
    <p:sldId id="313" r:id="rId3"/>
    <p:sldId id="314" r:id="rId4"/>
    <p:sldId id="300" r:id="rId5"/>
    <p:sldId id="301" r:id="rId6"/>
    <p:sldId id="302" r:id="rId7"/>
    <p:sldId id="303" r:id="rId8"/>
    <p:sldId id="299" r:id="rId9"/>
    <p:sldId id="310" r:id="rId10"/>
    <p:sldId id="298" r:id="rId11"/>
    <p:sldId id="316" r:id="rId12"/>
    <p:sldId id="327" r:id="rId13"/>
    <p:sldId id="322" r:id="rId14"/>
    <p:sldId id="323" r:id="rId15"/>
    <p:sldId id="324" r:id="rId16"/>
    <p:sldId id="317" r:id="rId17"/>
    <p:sldId id="330" r:id="rId18"/>
    <p:sldId id="331" r:id="rId19"/>
    <p:sldId id="328" r:id="rId20"/>
    <p:sldId id="320" r:id="rId21"/>
    <p:sldId id="321" r:id="rId22"/>
    <p:sldId id="329" r:id="rId2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0A4"/>
    <a:srgbClr val="DA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581" autoAdjust="0"/>
  </p:normalViewPr>
  <p:slideViewPr>
    <p:cSldViewPr>
      <p:cViewPr varScale="1">
        <p:scale>
          <a:sx n="75" d="100"/>
          <a:sy n="75"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7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4770F89-C4A7-420E-A70D-1343D5DC8D24}"/>
              </a:ext>
            </a:extLst>
          </p:cNvPr>
          <p:cNvSpPr>
            <a:spLocks noGrp="1" noChangeArrowheads="1"/>
          </p:cNvSpPr>
          <p:nvPr>
            <p:ph type="hdr" sz="quarter"/>
          </p:nvPr>
        </p:nvSpPr>
        <p:spPr bwMode="auto">
          <a:xfrm>
            <a:off x="0" y="0"/>
            <a:ext cx="3077739" cy="468694"/>
          </a:xfrm>
          <a:prstGeom prst="rect">
            <a:avLst/>
          </a:prstGeom>
          <a:noFill/>
          <a:ln w="9525">
            <a:noFill/>
            <a:miter lim="800000"/>
            <a:headEnd/>
            <a:tailEnd/>
          </a:ln>
          <a:effectLst/>
        </p:spPr>
        <p:txBody>
          <a:bodyPr vert="horz" wrap="square" lIns="93955" tIns="46977" rIns="93955" bIns="46977" numCol="1" anchor="t" anchorCtr="0" compatLnSpc="1">
            <a:prstTxWarp prst="textNoShape">
              <a:avLst/>
            </a:prstTxWarp>
          </a:bodyPr>
          <a:lstStyle>
            <a:lvl1pPr eaLnBrk="1" hangingPunct="1">
              <a:defRPr sz="1200" b="0">
                <a:solidFill>
                  <a:schemeClr val="tx1"/>
                </a:solidFill>
                <a:effectLst/>
                <a:latin typeface="Times New Roman" charset="0"/>
              </a:defRPr>
            </a:lvl1pPr>
          </a:lstStyle>
          <a:p>
            <a:pPr>
              <a:defRPr/>
            </a:pPr>
            <a:endParaRPr lang="en-US" dirty="0"/>
          </a:p>
        </p:txBody>
      </p:sp>
      <p:sp>
        <p:nvSpPr>
          <p:cNvPr id="33795" name="Rectangle 3">
            <a:extLst>
              <a:ext uri="{FF2B5EF4-FFF2-40B4-BE49-F238E27FC236}">
                <a16:creationId xmlns:a16="http://schemas.microsoft.com/office/drawing/2014/main" id="{4596E1A5-FC12-422A-ABD0-5609188A85EB}"/>
              </a:ext>
            </a:extLst>
          </p:cNvPr>
          <p:cNvSpPr>
            <a:spLocks noGrp="1" noChangeArrowheads="1"/>
          </p:cNvSpPr>
          <p:nvPr>
            <p:ph type="dt" sz="quarter" idx="1"/>
          </p:nvPr>
        </p:nvSpPr>
        <p:spPr bwMode="auto">
          <a:xfrm>
            <a:off x="4024736" y="0"/>
            <a:ext cx="3077739" cy="468694"/>
          </a:xfrm>
          <a:prstGeom prst="rect">
            <a:avLst/>
          </a:prstGeom>
          <a:noFill/>
          <a:ln w="9525">
            <a:noFill/>
            <a:miter lim="800000"/>
            <a:headEnd/>
            <a:tailEnd/>
          </a:ln>
          <a:effectLst/>
        </p:spPr>
        <p:txBody>
          <a:bodyPr vert="horz" wrap="square" lIns="93955" tIns="46977" rIns="93955" bIns="46977" numCol="1" anchor="t" anchorCtr="0" compatLnSpc="1">
            <a:prstTxWarp prst="textNoShape">
              <a:avLst/>
            </a:prstTxWarp>
          </a:bodyPr>
          <a:lstStyle>
            <a:lvl1pPr algn="r" eaLnBrk="1" hangingPunct="1">
              <a:defRPr sz="1200" b="0">
                <a:solidFill>
                  <a:schemeClr val="tx1"/>
                </a:solidFill>
                <a:effectLst/>
                <a:latin typeface="Times New Roman" charset="0"/>
              </a:defRPr>
            </a:lvl1pPr>
          </a:lstStyle>
          <a:p>
            <a:pPr>
              <a:defRPr/>
            </a:pPr>
            <a:endParaRPr lang="en-US" dirty="0"/>
          </a:p>
        </p:txBody>
      </p:sp>
      <p:sp>
        <p:nvSpPr>
          <p:cNvPr id="33796" name="Rectangle 4">
            <a:extLst>
              <a:ext uri="{FF2B5EF4-FFF2-40B4-BE49-F238E27FC236}">
                <a16:creationId xmlns:a16="http://schemas.microsoft.com/office/drawing/2014/main" id="{51FAB8D1-CDDA-473B-8FBD-E7DE320256A8}"/>
              </a:ext>
            </a:extLst>
          </p:cNvPr>
          <p:cNvSpPr>
            <a:spLocks noGrp="1" noChangeArrowheads="1"/>
          </p:cNvSpPr>
          <p:nvPr>
            <p:ph type="ftr" sz="quarter" idx="2"/>
          </p:nvPr>
        </p:nvSpPr>
        <p:spPr bwMode="auto">
          <a:xfrm>
            <a:off x="0" y="8919781"/>
            <a:ext cx="3077739" cy="468694"/>
          </a:xfrm>
          <a:prstGeom prst="rect">
            <a:avLst/>
          </a:prstGeom>
          <a:noFill/>
          <a:ln w="9525">
            <a:noFill/>
            <a:miter lim="800000"/>
            <a:headEnd/>
            <a:tailEnd/>
          </a:ln>
          <a:effectLst/>
        </p:spPr>
        <p:txBody>
          <a:bodyPr vert="horz" wrap="square" lIns="93955" tIns="46977" rIns="93955" bIns="46977" numCol="1" anchor="b" anchorCtr="0" compatLnSpc="1">
            <a:prstTxWarp prst="textNoShape">
              <a:avLst/>
            </a:prstTxWarp>
          </a:bodyPr>
          <a:lstStyle>
            <a:lvl1pPr eaLnBrk="1" hangingPunct="1">
              <a:defRPr sz="1200" b="0">
                <a:solidFill>
                  <a:schemeClr val="tx1"/>
                </a:solidFill>
                <a:effectLst/>
                <a:latin typeface="Times New Roman" charset="0"/>
              </a:defRPr>
            </a:lvl1pPr>
          </a:lstStyle>
          <a:p>
            <a:pPr>
              <a:defRPr/>
            </a:pPr>
            <a:endParaRPr lang="en-US" dirty="0"/>
          </a:p>
        </p:txBody>
      </p:sp>
      <p:sp>
        <p:nvSpPr>
          <p:cNvPr id="33797" name="Rectangle 5">
            <a:extLst>
              <a:ext uri="{FF2B5EF4-FFF2-40B4-BE49-F238E27FC236}">
                <a16:creationId xmlns:a16="http://schemas.microsoft.com/office/drawing/2014/main" id="{85AD7FEC-5F7F-43C1-B596-364436674EA7}"/>
              </a:ext>
            </a:extLst>
          </p:cNvPr>
          <p:cNvSpPr>
            <a:spLocks noGrp="1" noChangeArrowheads="1"/>
          </p:cNvSpPr>
          <p:nvPr>
            <p:ph type="sldNum" sz="quarter" idx="3"/>
          </p:nvPr>
        </p:nvSpPr>
        <p:spPr bwMode="auto">
          <a:xfrm>
            <a:off x="4024736" y="8919781"/>
            <a:ext cx="3077739" cy="468694"/>
          </a:xfrm>
          <a:prstGeom prst="rect">
            <a:avLst/>
          </a:prstGeom>
          <a:noFill/>
          <a:ln w="9525">
            <a:noFill/>
            <a:miter lim="800000"/>
            <a:headEnd/>
            <a:tailEnd/>
          </a:ln>
          <a:effectLst/>
        </p:spPr>
        <p:txBody>
          <a:bodyPr vert="horz" wrap="square" lIns="93955" tIns="46977" rIns="93955" bIns="46977"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fld id="{F85B2E24-F6E3-4224-8724-785BEF300581}"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048C829-B6E6-4796-8254-BEDEB8FA2CE6}"/>
              </a:ext>
            </a:extLst>
          </p:cNvPr>
          <p:cNvSpPr>
            <a:spLocks noGrp="1" noChangeArrowheads="1"/>
          </p:cNvSpPr>
          <p:nvPr>
            <p:ph type="hdr" sz="quarter"/>
          </p:nvPr>
        </p:nvSpPr>
        <p:spPr bwMode="auto">
          <a:xfrm>
            <a:off x="0" y="0"/>
            <a:ext cx="3077739" cy="467072"/>
          </a:xfrm>
          <a:prstGeom prst="rect">
            <a:avLst/>
          </a:prstGeom>
          <a:noFill/>
          <a:ln w="9525">
            <a:noFill/>
            <a:miter lim="800000"/>
            <a:headEnd/>
            <a:tailEnd/>
          </a:ln>
          <a:effectLst/>
        </p:spPr>
        <p:txBody>
          <a:bodyPr vert="horz" wrap="square" lIns="93955" tIns="46977" rIns="93955" bIns="46977" numCol="1" anchor="t" anchorCtr="0" compatLnSpc="1">
            <a:prstTxWarp prst="textNoShape">
              <a:avLst/>
            </a:prstTxWarp>
          </a:bodyPr>
          <a:lstStyle>
            <a:lvl1pPr eaLnBrk="0" hangingPunct="0">
              <a:defRPr sz="1200" b="0">
                <a:effectLst>
                  <a:outerShdw blurRad="38100" dist="38100" dir="2700000" algn="tl">
                    <a:srgbClr val="C0C0C0"/>
                  </a:outerShdw>
                </a:effectLst>
                <a:latin typeface="Arial" charset="0"/>
              </a:defRPr>
            </a:lvl1pPr>
          </a:lstStyle>
          <a:p>
            <a:pPr>
              <a:defRPr/>
            </a:pPr>
            <a:endParaRPr lang="en-US" dirty="0"/>
          </a:p>
        </p:txBody>
      </p:sp>
      <p:sp>
        <p:nvSpPr>
          <p:cNvPr id="37891" name="Rectangle 3">
            <a:extLst>
              <a:ext uri="{FF2B5EF4-FFF2-40B4-BE49-F238E27FC236}">
                <a16:creationId xmlns:a16="http://schemas.microsoft.com/office/drawing/2014/main" id="{E62E853D-B697-4D9C-B686-1F44D44386FF}"/>
              </a:ext>
            </a:extLst>
          </p:cNvPr>
          <p:cNvSpPr>
            <a:spLocks noGrp="1" noChangeArrowheads="1"/>
          </p:cNvSpPr>
          <p:nvPr>
            <p:ph type="dt" idx="1"/>
          </p:nvPr>
        </p:nvSpPr>
        <p:spPr bwMode="auto">
          <a:xfrm>
            <a:off x="4024736" y="0"/>
            <a:ext cx="3077739" cy="467072"/>
          </a:xfrm>
          <a:prstGeom prst="rect">
            <a:avLst/>
          </a:prstGeom>
          <a:noFill/>
          <a:ln w="9525">
            <a:noFill/>
            <a:miter lim="800000"/>
            <a:headEnd/>
            <a:tailEnd/>
          </a:ln>
          <a:effectLst/>
        </p:spPr>
        <p:txBody>
          <a:bodyPr vert="horz" wrap="square" lIns="93955" tIns="46977" rIns="93955" bIns="46977" numCol="1" anchor="t" anchorCtr="0" compatLnSpc="1">
            <a:prstTxWarp prst="textNoShape">
              <a:avLst/>
            </a:prstTxWarp>
          </a:bodyPr>
          <a:lstStyle>
            <a:lvl1pPr algn="r" eaLnBrk="0" hangingPunct="0">
              <a:defRPr sz="1200" b="0">
                <a:effectLst>
                  <a:outerShdw blurRad="38100" dist="38100" dir="2700000" algn="tl">
                    <a:srgbClr val="C0C0C0"/>
                  </a:outerShdw>
                </a:effectLst>
                <a:latin typeface="Arial" charset="0"/>
              </a:defRPr>
            </a:lvl1pPr>
          </a:lstStyle>
          <a:p>
            <a:pPr>
              <a:defRPr/>
            </a:pPr>
            <a:endParaRPr lang="en-US" dirty="0"/>
          </a:p>
        </p:txBody>
      </p:sp>
      <p:sp>
        <p:nvSpPr>
          <p:cNvPr id="3076" name="Rectangle 4">
            <a:extLst>
              <a:ext uri="{FF2B5EF4-FFF2-40B4-BE49-F238E27FC236}">
                <a16:creationId xmlns:a16="http://schemas.microsoft.com/office/drawing/2014/main" id="{C23244AA-285F-4A4D-890B-C09AADE920FD}"/>
              </a:ext>
            </a:extLst>
          </p:cNvPr>
          <p:cNvSpPr>
            <a:spLocks noGrp="1" noRot="1" noChangeAspect="1" noChangeArrowheads="1" noTextEdit="1"/>
          </p:cNvSpPr>
          <p:nvPr>
            <p:ph type="sldImg" idx="2"/>
          </p:nvPr>
        </p:nvSpPr>
        <p:spPr bwMode="auto">
          <a:xfrm>
            <a:off x="1216025" y="700088"/>
            <a:ext cx="4670425" cy="350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7FAB0C7A-5D03-44A7-873F-A661EFF11E22}"/>
              </a:ext>
            </a:extLst>
          </p:cNvPr>
          <p:cNvSpPr>
            <a:spLocks noGrp="1" noChangeArrowheads="1"/>
          </p:cNvSpPr>
          <p:nvPr>
            <p:ph type="body" sz="quarter" idx="3"/>
          </p:nvPr>
        </p:nvSpPr>
        <p:spPr bwMode="auto">
          <a:xfrm>
            <a:off x="946997" y="4437185"/>
            <a:ext cx="5208482" cy="4281495"/>
          </a:xfrm>
          <a:prstGeom prst="rect">
            <a:avLst/>
          </a:prstGeom>
          <a:noFill/>
          <a:ln w="9525">
            <a:noFill/>
            <a:miter lim="800000"/>
            <a:headEnd/>
            <a:tailEnd/>
          </a:ln>
          <a:effectLst/>
        </p:spPr>
        <p:txBody>
          <a:bodyPr vert="horz" wrap="square" lIns="93955" tIns="46977" rIns="93955" bIns="469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7BA6E782-C779-4B93-A036-F4697D02C29A}"/>
              </a:ext>
            </a:extLst>
          </p:cNvPr>
          <p:cNvSpPr>
            <a:spLocks noGrp="1" noChangeArrowheads="1"/>
          </p:cNvSpPr>
          <p:nvPr>
            <p:ph type="ftr" sz="quarter" idx="4"/>
          </p:nvPr>
        </p:nvSpPr>
        <p:spPr bwMode="auto">
          <a:xfrm>
            <a:off x="0" y="8952216"/>
            <a:ext cx="3077739" cy="467072"/>
          </a:xfrm>
          <a:prstGeom prst="rect">
            <a:avLst/>
          </a:prstGeom>
          <a:noFill/>
          <a:ln w="9525">
            <a:noFill/>
            <a:miter lim="800000"/>
            <a:headEnd/>
            <a:tailEnd/>
          </a:ln>
          <a:effectLst/>
        </p:spPr>
        <p:txBody>
          <a:bodyPr vert="horz" wrap="square" lIns="93955" tIns="46977" rIns="93955" bIns="46977" numCol="1" anchor="b" anchorCtr="0" compatLnSpc="1">
            <a:prstTxWarp prst="textNoShape">
              <a:avLst/>
            </a:prstTxWarp>
          </a:bodyPr>
          <a:lstStyle>
            <a:lvl1pPr eaLnBrk="0" hangingPunct="0">
              <a:defRPr sz="1200" b="0">
                <a:effectLst>
                  <a:outerShdw blurRad="38100" dist="38100" dir="2700000" algn="tl">
                    <a:srgbClr val="C0C0C0"/>
                  </a:outerShdw>
                </a:effectLst>
                <a:latin typeface="Arial" charset="0"/>
              </a:defRPr>
            </a:lvl1pPr>
          </a:lstStyle>
          <a:p>
            <a:pPr>
              <a:defRPr/>
            </a:pPr>
            <a:endParaRPr lang="en-US" dirty="0"/>
          </a:p>
        </p:txBody>
      </p:sp>
      <p:sp>
        <p:nvSpPr>
          <p:cNvPr id="37895" name="Rectangle 7">
            <a:extLst>
              <a:ext uri="{FF2B5EF4-FFF2-40B4-BE49-F238E27FC236}">
                <a16:creationId xmlns:a16="http://schemas.microsoft.com/office/drawing/2014/main" id="{13A596E6-4E86-498D-AF0E-DAE05145C627}"/>
              </a:ext>
            </a:extLst>
          </p:cNvPr>
          <p:cNvSpPr>
            <a:spLocks noGrp="1" noChangeArrowheads="1"/>
          </p:cNvSpPr>
          <p:nvPr>
            <p:ph type="sldNum" sz="quarter" idx="5"/>
          </p:nvPr>
        </p:nvSpPr>
        <p:spPr bwMode="auto">
          <a:xfrm>
            <a:off x="4024736" y="8952216"/>
            <a:ext cx="3077739" cy="467072"/>
          </a:xfrm>
          <a:prstGeom prst="rect">
            <a:avLst/>
          </a:prstGeom>
          <a:noFill/>
          <a:ln w="9525">
            <a:noFill/>
            <a:miter lim="800000"/>
            <a:headEnd/>
            <a:tailEnd/>
          </a:ln>
          <a:effectLst/>
        </p:spPr>
        <p:txBody>
          <a:bodyPr vert="horz" wrap="square" lIns="93955" tIns="46977" rIns="93955" bIns="46977" numCol="1" anchor="b" anchorCtr="0" compatLnSpc="1">
            <a:prstTxWarp prst="textNoShape">
              <a:avLst/>
            </a:prstTxWarp>
          </a:bodyPr>
          <a:lstStyle>
            <a:lvl1pPr algn="r">
              <a:defRPr sz="1200" b="0">
                <a:effectLst>
                  <a:outerShdw blurRad="38100" dist="38100" dir="2700000" algn="tl">
                    <a:srgbClr val="C0C0C0"/>
                  </a:outerShdw>
                </a:effectLst>
                <a:latin typeface="Arial" panose="020B0604020202020204" pitchFamily="34" charset="0"/>
              </a:defRPr>
            </a:lvl1pPr>
          </a:lstStyle>
          <a:p>
            <a:fld id="{4F1DCC45-022E-4285-A644-F6D42BD900F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notes – </a:t>
            </a:r>
          </a:p>
          <a:p>
            <a:endParaRPr lang="en-US" dirty="0"/>
          </a:p>
        </p:txBody>
      </p:sp>
      <p:sp>
        <p:nvSpPr>
          <p:cNvPr id="4" name="Slide Number Placeholder 3"/>
          <p:cNvSpPr>
            <a:spLocks noGrp="1"/>
          </p:cNvSpPr>
          <p:nvPr>
            <p:ph type="sldNum" sz="quarter" idx="5"/>
          </p:nvPr>
        </p:nvSpPr>
        <p:spPr/>
        <p:txBody>
          <a:bodyPr/>
          <a:lstStyle/>
          <a:p>
            <a:fld id="{4F1DCC45-022E-4285-A644-F6D42BD900FC}" type="slidenum">
              <a:rPr lang="en-US" altLang="en-US" smtClean="0"/>
              <a:pPr/>
              <a:t>15</a:t>
            </a:fld>
            <a:endParaRPr lang="en-US" altLang="en-US" dirty="0"/>
          </a:p>
        </p:txBody>
      </p:sp>
    </p:spTree>
    <p:extLst>
      <p:ext uri="{BB962C8B-B14F-4D97-AF65-F5344CB8AC3E}">
        <p14:creationId xmlns:p14="http://schemas.microsoft.com/office/powerpoint/2010/main" val="1235180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dirty="0"/>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5B047B48-BFAB-4B34-8195-EFEC20354754}" type="slidenum">
              <a:rPr lang="en-US" altLang="en-US" smtClean="0"/>
              <a:pPr/>
              <a:t>‹#›</a:t>
            </a:fld>
            <a:endParaRPr lang="en-US" altLang="en-US" dirty="0"/>
          </a:p>
        </p:txBody>
      </p:sp>
    </p:spTree>
    <p:extLst>
      <p:ext uri="{BB962C8B-B14F-4D97-AF65-F5344CB8AC3E}">
        <p14:creationId xmlns:p14="http://schemas.microsoft.com/office/powerpoint/2010/main" val="194795850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3E8E920C-9926-4E1B-9C90-00FC8D056EA0}" type="slidenum">
              <a:rPr lang="en-US" altLang="en-US" smtClean="0"/>
              <a:pPr/>
              <a:t>‹#›</a:t>
            </a:fld>
            <a:endParaRPr lang="en-US" altLang="en-US" dirty="0"/>
          </a:p>
        </p:txBody>
      </p:sp>
    </p:spTree>
    <p:extLst>
      <p:ext uri="{BB962C8B-B14F-4D97-AF65-F5344CB8AC3E}">
        <p14:creationId xmlns:p14="http://schemas.microsoft.com/office/powerpoint/2010/main" val="38780133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3E8E920C-9926-4E1B-9C90-00FC8D056EA0}" type="slidenum">
              <a:rPr lang="en-US" altLang="en-US" smtClean="0"/>
              <a:pPr/>
              <a:t>‹#›</a:t>
            </a:fld>
            <a:endParaRPr lang="en-US" altLang="en-US" dirty="0"/>
          </a:p>
        </p:txBody>
      </p:sp>
    </p:spTree>
    <p:extLst>
      <p:ext uri="{BB962C8B-B14F-4D97-AF65-F5344CB8AC3E}">
        <p14:creationId xmlns:p14="http://schemas.microsoft.com/office/powerpoint/2010/main" val="14845911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3E8E920C-9926-4E1B-9C90-00FC8D056EA0}" type="slidenum">
              <a:rPr lang="en-US" altLang="en-US" smtClean="0"/>
              <a:pPr/>
              <a:t>‹#›</a:t>
            </a:fld>
            <a:endParaRPr lang="en-US" alt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441728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3E8E920C-9926-4E1B-9C90-00FC8D056EA0}" type="slidenum">
              <a:rPr lang="en-US" altLang="en-US" smtClean="0"/>
              <a:pPr/>
              <a:t>‹#›</a:t>
            </a:fld>
            <a:endParaRPr lang="en-US" altLang="en-US" dirty="0"/>
          </a:p>
        </p:txBody>
      </p:sp>
    </p:spTree>
    <p:extLst>
      <p:ext uri="{BB962C8B-B14F-4D97-AF65-F5344CB8AC3E}">
        <p14:creationId xmlns:p14="http://schemas.microsoft.com/office/powerpoint/2010/main" val="34923441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3E8E920C-9926-4E1B-9C90-00FC8D056EA0}" type="slidenum">
              <a:rPr lang="en-US" altLang="en-US" smtClean="0"/>
              <a:pPr/>
              <a:t>‹#›</a:t>
            </a:fld>
            <a:endParaRPr lang="en-US" altLang="en-US" dirty="0"/>
          </a:p>
        </p:txBody>
      </p:sp>
    </p:spTree>
    <p:extLst>
      <p:ext uri="{BB962C8B-B14F-4D97-AF65-F5344CB8AC3E}">
        <p14:creationId xmlns:p14="http://schemas.microsoft.com/office/powerpoint/2010/main" val="410346508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3E8E920C-9926-4E1B-9C90-00FC8D056EA0}" type="slidenum">
              <a:rPr lang="en-US" altLang="en-US" smtClean="0"/>
              <a:pPr/>
              <a:t>‹#›</a:t>
            </a:fld>
            <a:endParaRPr lang="en-US" altLang="en-US" dirty="0"/>
          </a:p>
        </p:txBody>
      </p:sp>
    </p:spTree>
    <p:extLst>
      <p:ext uri="{BB962C8B-B14F-4D97-AF65-F5344CB8AC3E}">
        <p14:creationId xmlns:p14="http://schemas.microsoft.com/office/powerpoint/2010/main" val="61105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C7FF555-0298-426F-A50D-8F7FD9486C95}" type="slidenum">
              <a:rPr lang="en-US" altLang="en-US" smtClean="0"/>
              <a:pPr/>
              <a:t>‹#›</a:t>
            </a:fld>
            <a:endParaRPr lang="en-US" altLang="en-US" dirty="0"/>
          </a:p>
        </p:txBody>
      </p:sp>
    </p:spTree>
    <p:extLst>
      <p:ext uri="{BB962C8B-B14F-4D97-AF65-F5344CB8AC3E}">
        <p14:creationId xmlns:p14="http://schemas.microsoft.com/office/powerpoint/2010/main" val="1142836317"/>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dirty="0"/>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43AC7508-9AD7-4CB0-81C7-976EBF34DA43}" type="slidenum">
              <a:rPr lang="en-US" altLang="en-US" smtClean="0"/>
              <a:pPr/>
              <a:t>‹#›</a:t>
            </a:fld>
            <a:endParaRPr lang="en-US" altLang="en-US" dirty="0"/>
          </a:p>
        </p:txBody>
      </p:sp>
    </p:spTree>
    <p:extLst>
      <p:ext uri="{BB962C8B-B14F-4D97-AF65-F5344CB8AC3E}">
        <p14:creationId xmlns:p14="http://schemas.microsoft.com/office/powerpoint/2010/main" val="4148469059"/>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able Placeholder 2"/>
          <p:cNvSpPr>
            <a:spLocks noGrp="1"/>
          </p:cNvSpPr>
          <p:nvPr>
            <p:ph type="tbl" idx="1"/>
          </p:nvPr>
        </p:nvSpPr>
        <p:spPr>
          <a:xfrm>
            <a:off x="1219200" y="1600200"/>
            <a:ext cx="7772400" cy="4495800"/>
          </a:xfrm>
        </p:spPr>
        <p:txBody>
          <a:bodyPr/>
          <a:lstStyle/>
          <a:p>
            <a:pPr lvl="0"/>
            <a:endParaRPr lang="en-US" noProof="0" dirty="0"/>
          </a:p>
        </p:txBody>
      </p:sp>
      <p:sp>
        <p:nvSpPr>
          <p:cNvPr id="4" name="Rectangle 8">
            <a:extLst>
              <a:ext uri="{FF2B5EF4-FFF2-40B4-BE49-F238E27FC236}">
                <a16:creationId xmlns:a16="http://schemas.microsoft.com/office/drawing/2014/main" id="{9F259278-66ED-43F5-9874-5F332280F1F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a:extLst>
              <a:ext uri="{FF2B5EF4-FFF2-40B4-BE49-F238E27FC236}">
                <a16:creationId xmlns:a16="http://schemas.microsoft.com/office/drawing/2014/main" id="{8E5F4DB9-C9A0-4D44-8EA5-080A9142007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a:extLst>
              <a:ext uri="{FF2B5EF4-FFF2-40B4-BE49-F238E27FC236}">
                <a16:creationId xmlns:a16="http://schemas.microsoft.com/office/drawing/2014/main" id="{AB350663-753F-442A-9961-617F242F6C5C}"/>
              </a:ext>
            </a:extLst>
          </p:cNvPr>
          <p:cNvSpPr>
            <a:spLocks noGrp="1" noChangeArrowheads="1"/>
          </p:cNvSpPr>
          <p:nvPr>
            <p:ph type="sldNum" sz="quarter" idx="12"/>
          </p:nvPr>
        </p:nvSpPr>
        <p:spPr>
          <a:ln/>
        </p:spPr>
        <p:txBody>
          <a:bodyPr/>
          <a:lstStyle>
            <a:lvl1pPr>
              <a:defRPr/>
            </a:lvl1pPr>
          </a:lstStyle>
          <a:p>
            <a:fld id="{F6D2492D-2E21-4213-BFC6-88A3D487E044}" type="slidenum">
              <a:rPr lang="en-US" altLang="en-US"/>
              <a:pPr/>
              <a:t>‹#›</a:t>
            </a:fld>
            <a:endParaRPr lang="en-US" altLang="en-US" dirty="0"/>
          </a:p>
        </p:txBody>
      </p:sp>
    </p:spTree>
    <p:extLst>
      <p:ext uri="{BB962C8B-B14F-4D97-AF65-F5344CB8AC3E}">
        <p14:creationId xmlns:p14="http://schemas.microsoft.com/office/powerpoint/2010/main" val="381021636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4BC43967-EE35-4BD9-BF4D-ADE213ABB4E3}" type="slidenum">
              <a:rPr lang="en-US" altLang="en-US" smtClean="0"/>
              <a:pPr/>
              <a:t>‹#›</a:t>
            </a:fld>
            <a:endParaRPr lang="en-US" altLang="en-US" dirty="0"/>
          </a:p>
        </p:txBody>
      </p:sp>
    </p:spTree>
    <p:extLst>
      <p:ext uri="{BB962C8B-B14F-4D97-AF65-F5344CB8AC3E}">
        <p14:creationId xmlns:p14="http://schemas.microsoft.com/office/powerpoint/2010/main" val="249487179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dirty="0"/>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9A51276D-529D-495A-B884-CEC04249455E}" type="slidenum">
              <a:rPr lang="en-US" altLang="en-US" smtClean="0"/>
              <a:pPr/>
              <a:t>‹#›</a:t>
            </a:fld>
            <a:endParaRPr lang="en-US" altLang="en-US" dirty="0"/>
          </a:p>
        </p:txBody>
      </p:sp>
    </p:spTree>
    <p:extLst>
      <p:ext uri="{BB962C8B-B14F-4D97-AF65-F5344CB8AC3E}">
        <p14:creationId xmlns:p14="http://schemas.microsoft.com/office/powerpoint/2010/main" val="287462058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A66F22E6-CD7D-462E-8BBB-3AE2B4F894D1}" type="slidenum">
              <a:rPr lang="en-US" altLang="en-US" smtClean="0"/>
              <a:pPr/>
              <a:t>‹#›</a:t>
            </a:fld>
            <a:endParaRPr lang="en-US" altLang="en-US" dirty="0"/>
          </a:p>
        </p:txBody>
      </p:sp>
    </p:spTree>
    <p:extLst>
      <p:ext uri="{BB962C8B-B14F-4D97-AF65-F5344CB8AC3E}">
        <p14:creationId xmlns:p14="http://schemas.microsoft.com/office/powerpoint/2010/main" val="261263065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76A06F8B-D97B-400A-92BF-C202A48930C9}" type="slidenum">
              <a:rPr lang="en-US" altLang="en-US" smtClean="0"/>
              <a:pPr/>
              <a:t>‹#›</a:t>
            </a:fld>
            <a:endParaRPr lang="en-US" altLang="en-US" dirty="0"/>
          </a:p>
        </p:txBody>
      </p:sp>
    </p:spTree>
    <p:extLst>
      <p:ext uri="{BB962C8B-B14F-4D97-AF65-F5344CB8AC3E}">
        <p14:creationId xmlns:p14="http://schemas.microsoft.com/office/powerpoint/2010/main" val="418261583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9F6E927-6508-430D-BDCA-96EB41397FFA}" type="slidenum">
              <a:rPr lang="en-US" altLang="en-US" smtClean="0"/>
              <a:pPr/>
              <a:t>‹#›</a:t>
            </a:fld>
            <a:endParaRPr lang="en-US" altLang="en-US" dirty="0"/>
          </a:p>
        </p:txBody>
      </p:sp>
    </p:spTree>
    <p:extLst>
      <p:ext uri="{BB962C8B-B14F-4D97-AF65-F5344CB8AC3E}">
        <p14:creationId xmlns:p14="http://schemas.microsoft.com/office/powerpoint/2010/main" val="86757802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7AD2EF1B-AA85-42AE-94F3-AB7D95088831}" type="slidenum">
              <a:rPr lang="en-US" altLang="en-US" smtClean="0"/>
              <a:pPr/>
              <a:t>‹#›</a:t>
            </a:fld>
            <a:endParaRPr lang="en-US" altLang="en-US" dirty="0"/>
          </a:p>
        </p:txBody>
      </p:sp>
    </p:spTree>
    <p:extLst>
      <p:ext uri="{BB962C8B-B14F-4D97-AF65-F5344CB8AC3E}">
        <p14:creationId xmlns:p14="http://schemas.microsoft.com/office/powerpoint/2010/main" val="375315893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D5211BD-4A07-4CED-8527-BAA888D1D6B0}" type="slidenum">
              <a:rPr lang="en-US" altLang="en-US" smtClean="0"/>
              <a:pPr/>
              <a:t>‹#›</a:t>
            </a:fld>
            <a:endParaRPr lang="en-US" altLang="en-US" dirty="0"/>
          </a:p>
        </p:txBody>
      </p:sp>
    </p:spTree>
    <p:extLst>
      <p:ext uri="{BB962C8B-B14F-4D97-AF65-F5344CB8AC3E}">
        <p14:creationId xmlns:p14="http://schemas.microsoft.com/office/powerpoint/2010/main" val="347685986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53C3FB7B-4281-4585-BF62-B00C31C3AE26}" type="slidenum">
              <a:rPr lang="en-US" altLang="en-US" smtClean="0"/>
              <a:pPr/>
              <a:t>‹#›</a:t>
            </a:fld>
            <a:endParaRPr lang="en-US" altLang="en-US" dirty="0"/>
          </a:p>
        </p:txBody>
      </p:sp>
    </p:spTree>
    <p:extLst>
      <p:ext uri="{BB962C8B-B14F-4D97-AF65-F5344CB8AC3E}">
        <p14:creationId xmlns:p14="http://schemas.microsoft.com/office/powerpoint/2010/main" val="106872764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E8E920C-9926-4E1B-9C90-00FC8D056EA0}" type="slidenum">
              <a:rPr lang="en-US" altLang="en-US" smtClean="0"/>
              <a:pPr/>
              <a:t>‹#›</a:t>
            </a:fld>
            <a:endParaRPr lang="en-US" altLang="en-US" dirty="0"/>
          </a:p>
        </p:txBody>
      </p:sp>
    </p:spTree>
    <p:extLst>
      <p:ext uri="{BB962C8B-B14F-4D97-AF65-F5344CB8AC3E}">
        <p14:creationId xmlns:p14="http://schemas.microsoft.com/office/powerpoint/2010/main" val="101437710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transition>
    <p:dissolve/>
  </p:transition>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pathseekers2@yaho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CB599ECE-C278-40D1-A25D-93DC34FA5D42}"/>
              </a:ext>
            </a:extLst>
          </p:cNvPr>
          <p:cNvSpPr>
            <a:spLocks noGrp="1" noChangeArrowheads="1"/>
          </p:cNvSpPr>
          <p:nvPr>
            <p:ph type="ctrTitle"/>
          </p:nvPr>
        </p:nvSpPr>
        <p:spPr>
          <a:xfrm>
            <a:off x="457200" y="2057400"/>
            <a:ext cx="8458200" cy="609600"/>
          </a:xfrm>
        </p:spPr>
        <p:txBody>
          <a:bodyPr>
            <a:normAutofit fontScale="90000"/>
          </a:bodyPr>
          <a:lstStyle/>
          <a:p>
            <a:pPr algn="ctr" eaLnBrk="1" hangingPunct="1">
              <a:defRPr/>
            </a:pPr>
            <a:r>
              <a:rPr lang="en-US" b="0" dirty="0"/>
              <a:t>Latinas in Leadership</a:t>
            </a:r>
            <a:br>
              <a:rPr lang="en-US" b="0" dirty="0"/>
            </a:br>
            <a:r>
              <a:rPr lang="en-US" b="0" dirty="0"/>
              <a:t>Assessments and Impact</a:t>
            </a:r>
            <a:br>
              <a:rPr lang="en-US" b="0" dirty="0"/>
            </a:br>
            <a:endParaRPr lang="en-US" sz="1600" b="0" i="1" dirty="0"/>
          </a:p>
        </p:txBody>
      </p:sp>
      <p:sp>
        <p:nvSpPr>
          <p:cNvPr id="43012" name="Rectangle 4">
            <a:extLst>
              <a:ext uri="{FF2B5EF4-FFF2-40B4-BE49-F238E27FC236}">
                <a16:creationId xmlns:a16="http://schemas.microsoft.com/office/drawing/2014/main" id="{30E91D31-17EF-4EC0-B1F8-4E8694733F3B}"/>
              </a:ext>
            </a:extLst>
          </p:cNvPr>
          <p:cNvSpPr>
            <a:spLocks noGrp="1" noChangeArrowheads="1"/>
          </p:cNvSpPr>
          <p:nvPr>
            <p:ph type="subTitle" idx="1"/>
          </p:nvPr>
        </p:nvSpPr>
        <p:spPr>
          <a:xfrm>
            <a:off x="2362200" y="4038600"/>
            <a:ext cx="6400800" cy="2209800"/>
          </a:xfrm>
        </p:spPr>
        <p:txBody>
          <a:bodyPr>
            <a:normAutofit/>
          </a:bodyPr>
          <a:lstStyle/>
          <a:p>
            <a:pPr algn="ctr" eaLnBrk="1" hangingPunct="1">
              <a:defRPr/>
            </a:pPr>
            <a:br>
              <a:rPr lang="en-US" sz="2000" b="0" i="1" dirty="0"/>
            </a:br>
            <a:r>
              <a:rPr lang="en-US" sz="2000" b="0" i="1" dirty="0"/>
              <a:t>Dr. Chris Cavanaugh</a:t>
            </a:r>
          </a:p>
          <a:p>
            <a:pPr algn="ctr" eaLnBrk="1" hangingPunct="1">
              <a:defRPr/>
            </a:pPr>
            <a:r>
              <a:rPr lang="en-US" sz="2000" b="0" i="1" dirty="0"/>
              <a:t>November 13, 2021 </a:t>
            </a:r>
          </a:p>
        </p:txBody>
      </p:sp>
      <p:pic>
        <p:nvPicPr>
          <p:cNvPr id="2" name="Picture 1">
            <a:extLst>
              <a:ext uri="{FF2B5EF4-FFF2-40B4-BE49-F238E27FC236}">
                <a16:creationId xmlns:a16="http://schemas.microsoft.com/office/drawing/2014/main" id="{019FED6D-A32A-45B4-8E08-9E36893FD4DC}"/>
              </a:ext>
            </a:extLst>
          </p:cNvPr>
          <p:cNvPicPr>
            <a:picLocks noChangeAspect="1"/>
          </p:cNvPicPr>
          <p:nvPr/>
        </p:nvPicPr>
        <p:blipFill>
          <a:blip r:embed="rId2"/>
          <a:stretch>
            <a:fillRect/>
          </a:stretch>
        </p:blipFill>
        <p:spPr>
          <a:xfrm>
            <a:off x="762000" y="4724400"/>
            <a:ext cx="1905000" cy="1638300"/>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6762408-DB65-43DF-B2DD-319DC3D18273}"/>
              </a:ext>
            </a:extLst>
          </p:cNvPr>
          <p:cNvSpPr>
            <a:spLocks noGrp="1" noChangeArrowheads="1"/>
          </p:cNvSpPr>
          <p:nvPr>
            <p:ph type="title"/>
          </p:nvPr>
        </p:nvSpPr>
        <p:spPr>
          <a:xfrm>
            <a:off x="457200" y="914400"/>
            <a:ext cx="7010400" cy="838200"/>
          </a:xfrm>
        </p:spPr>
        <p:txBody>
          <a:bodyPr>
            <a:normAutofit fontScale="90000"/>
          </a:bodyPr>
          <a:lstStyle/>
          <a:p>
            <a:pPr eaLnBrk="1" hangingPunct="1">
              <a:defRPr/>
            </a:pPr>
            <a:r>
              <a:rPr lang="en-US" dirty="0"/>
              <a:t>  Decision Making/Problem Solving</a:t>
            </a:r>
          </a:p>
        </p:txBody>
      </p:sp>
      <p:sp>
        <p:nvSpPr>
          <p:cNvPr id="54275" name="Rectangle 3">
            <a:extLst>
              <a:ext uri="{FF2B5EF4-FFF2-40B4-BE49-F238E27FC236}">
                <a16:creationId xmlns:a16="http://schemas.microsoft.com/office/drawing/2014/main" id="{95B10378-9ED8-4DE0-8F4A-5461A188F535}"/>
              </a:ext>
            </a:extLst>
          </p:cNvPr>
          <p:cNvSpPr>
            <a:spLocks noGrp="1" noChangeArrowheads="1"/>
          </p:cNvSpPr>
          <p:nvPr>
            <p:ph idx="1"/>
          </p:nvPr>
        </p:nvSpPr>
        <p:spPr/>
        <p:txBody>
          <a:bodyPr/>
          <a:lstStyle/>
          <a:p>
            <a:pPr eaLnBrk="1" hangingPunct="1">
              <a:defRPr/>
            </a:pPr>
            <a:endParaRPr lang="en-US" dirty="0"/>
          </a:p>
          <a:p>
            <a:pPr eaLnBrk="1" hangingPunct="1">
              <a:defRPr/>
            </a:pPr>
            <a:endParaRPr lang="en-US" dirty="0"/>
          </a:p>
          <a:p>
            <a:pPr eaLnBrk="1" hangingPunct="1">
              <a:defRPr/>
            </a:pPr>
            <a:endParaRPr lang="en-US" dirty="0"/>
          </a:p>
          <a:p>
            <a:pPr algn="ctr" eaLnBrk="1" hangingPunct="1">
              <a:buFont typeface="Symbol" panose="05050102010706020507" pitchFamily="18" charset="2"/>
              <a:buNone/>
              <a:defRPr/>
            </a:pPr>
            <a:endParaRPr lang="en-US" dirty="0"/>
          </a:p>
          <a:p>
            <a:pPr algn="ctr" eaLnBrk="1" hangingPunct="1">
              <a:buFont typeface="Symbol" panose="05050102010706020507" pitchFamily="18" charset="2"/>
              <a:buNone/>
              <a:defRPr/>
            </a:pPr>
            <a:endParaRPr lang="en-US" dirty="0"/>
          </a:p>
        </p:txBody>
      </p:sp>
      <p:pic>
        <p:nvPicPr>
          <p:cNvPr id="2" name="Picture 1">
            <a:extLst>
              <a:ext uri="{FF2B5EF4-FFF2-40B4-BE49-F238E27FC236}">
                <a16:creationId xmlns:a16="http://schemas.microsoft.com/office/drawing/2014/main" id="{9714E548-6B75-4C28-8B8C-AB22ED8DC9ED}"/>
              </a:ext>
            </a:extLst>
          </p:cNvPr>
          <p:cNvPicPr>
            <a:picLocks noChangeAspect="1"/>
          </p:cNvPicPr>
          <p:nvPr/>
        </p:nvPicPr>
        <p:blipFill>
          <a:blip r:embed="rId2"/>
          <a:stretch>
            <a:fillRect/>
          </a:stretch>
        </p:blipFill>
        <p:spPr>
          <a:xfrm>
            <a:off x="1828800" y="2133600"/>
            <a:ext cx="5727765" cy="4420404"/>
          </a:xfrm>
          <a:prstGeom prst="rect">
            <a:avLst/>
          </a:prstGeo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AB6470E-3AB1-4560-BBD4-9715A0E92F11}"/>
              </a:ext>
            </a:extLst>
          </p:cNvPr>
          <p:cNvSpPr>
            <a:spLocks noGrp="1" noChangeArrowheads="1"/>
          </p:cNvSpPr>
          <p:nvPr>
            <p:ph type="title"/>
          </p:nvPr>
        </p:nvSpPr>
        <p:spPr/>
        <p:txBody>
          <a:bodyPr/>
          <a:lstStyle/>
          <a:p>
            <a:pPr eaLnBrk="1" hangingPunct="1">
              <a:defRPr/>
            </a:pPr>
            <a:r>
              <a:rPr lang="en-US" dirty="0"/>
              <a:t>Human Type Table (HTI-LIL)</a:t>
            </a:r>
          </a:p>
        </p:txBody>
      </p:sp>
      <p:graphicFrame>
        <p:nvGraphicFramePr>
          <p:cNvPr id="67615" name="Group 31">
            <a:extLst>
              <a:ext uri="{FF2B5EF4-FFF2-40B4-BE49-F238E27FC236}">
                <a16:creationId xmlns:a16="http://schemas.microsoft.com/office/drawing/2014/main" id="{BAEA5286-F22D-4379-98A4-903B97A80A79}"/>
              </a:ext>
            </a:extLst>
          </p:cNvPr>
          <p:cNvGraphicFramePr>
            <a:graphicFrameLocks noGrp="1"/>
          </p:cNvGraphicFramePr>
          <p:nvPr>
            <p:ph type="tbl" idx="1"/>
            <p:extLst>
              <p:ext uri="{D42A27DB-BD31-4B8C-83A1-F6EECF244321}">
                <p14:modId xmlns:p14="http://schemas.microsoft.com/office/powerpoint/2010/main" val="183613488"/>
              </p:ext>
            </p:extLst>
          </p:nvPr>
        </p:nvGraphicFramePr>
        <p:xfrm>
          <a:off x="1828800" y="1511300"/>
          <a:ext cx="6705600" cy="4990600"/>
        </p:xfrm>
        <a:graphic>
          <a:graphicData uri="http://schemas.openxmlformats.org/drawingml/2006/table">
            <a:tb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114103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ISTJ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Century Gothic" pitchFamily="34" charset="0"/>
                        </a:rPr>
                        <a:t>Nora, Wendy</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ISFJ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INFJ</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Melissa, </a:t>
                      </a: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Century Gothic" pitchFamily="34" charset="0"/>
                        </a:rPr>
                        <a:t>Ahida</a:t>
                      </a:r>
                      <a:r>
                        <a:rPr kumimoji="0" lang="en-US" sz="1400" b="1" i="0" u="none" strike="noStrike" cap="none" normalizeH="0" baseline="0">
                          <a:ln>
                            <a:noFill/>
                          </a:ln>
                          <a:solidFill>
                            <a:schemeClr val="tx1"/>
                          </a:solidFill>
                          <a:effectLst>
                            <a:outerShdw blurRad="38100" dist="38100" dir="2700000" algn="tl">
                              <a:srgbClr val="000000"/>
                            </a:outerShdw>
                          </a:effectLst>
                          <a:latin typeface="Century Gothic" pitchFamily="34" charset="0"/>
                        </a:rPr>
                        <a:t>, Maria</a:t>
                      </a:r>
                      <a:endParaRPr kumimoji="0" lang="en-US" sz="14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INTJ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103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ISTP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ISFP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INFP</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Loida, Becky</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INTP</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Jackie, Joanne 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103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ESTP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ESFP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ENFP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Soco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ENTP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6751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ESTJ</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ESFJ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ENFJ</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Doris, Joanne W., Teresa,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ENTJ</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Century Gothic" pitchFamily="34" charset="0"/>
                        </a:rPr>
                        <a:t>Xochilt</a:t>
                      </a:r>
                      <a:r>
                        <a:rPr kumimoji="0" lang="en-US" sz="1400" b="1" i="0" u="none" strike="noStrike" cap="none" normalizeH="0" baseline="0" dirty="0">
                          <a:ln>
                            <a:noFill/>
                          </a:ln>
                          <a:solidFill>
                            <a:schemeClr val="tx1"/>
                          </a:solidFill>
                          <a:effectLst>
                            <a:outerShdw blurRad="38100" dist="38100" dir="2700000" algn="tl">
                              <a:srgbClr val="000000"/>
                            </a:outerShdw>
                          </a:effectLst>
                          <a:latin typeface="Century Gothic" pitchFamily="34" charset="0"/>
                        </a:rPr>
                        <a:t>, Ruth-Aimee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34424999"/>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7D4B5-635C-4BB6-86A5-69D4D70B6EBF}"/>
              </a:ext>
            </a:extLst>
          </p:cNvPr>
          <p:cNvSpPr>
            <a:spLocks noGrp="1"/>
          </p:cNvSpPr>
          <p:nvPr>
            <p:ph type="title"/>
          </p:nvPr>
        </p:nvSpPr>
        <p:spPr/>
        <p:txBody>
          <a:bodyPr/>
          <a:lstStyle/>
          <a:p>
            <a:endParaRPr lang="en-US" dirty="0"/>
          </a:p>
        </p:txBody>
      </p:sp>
      <p:pic>
        <p:nvPicPr>
          <p:cNvPr id="4098" name="Picture 2" descr="Image result for mbti human type table">
            <a:extLst>
              <a:ext uri="{FF2B5EF4-FFF2-40B4-BE49-F238E27FC236}">
                <a16:creationId xmlns:a16="http://schemas.microsoft.com/office/drawing/2014/main" id="{44DAB72B-590B-4E4B-BF5E-168190B9D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6556" y="304800"/>
            <a:ext cx="8510888" cy="642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26000"/>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78A1-ED35-4CA1-8E7A-277C54627B55}"/>
              </a:ext>
            </a:extLst>
          </p:cNvPr>
          <p:cNvSpPr>
            <a:spLocks noGrp="1"/>
          </p:cNvSpPr>
          <p:nvPr>
            <p:ph type="title"/>
          </p:nvPr>
        </p:nvSpPr>
        <p:spPr/>
        <p:txBody>
          <a:bodyPr/>
          <a:lstStyle/>
          <a:p>
            <a:r>
              <a:rPr lang="en-US" dirty="0"/>
              <a:t>Hogan Assessment -- Insights</a:t>
            </a:r>
          </a:p>
        </p:txBody>
      </p:sp>
      <p:pic>
        <p:nvPicPr>
          <p:cNvPr id="5" name="Content Placeholder 4">
            <a:extLst>
              <a:ext uri="{FF2B5EF4-FFF2-40B4-BE49-F238E27FC236}">
                <a16:creationId xmlns:a16="http://schemas.microsoft.com/office/drawing/2014/main" id="{CFAE3279-4219-4115-A485-CE8E2BF665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895600" y="1981200"/>
            <a:ext cx="3691551" cy="4777302"/>
          </a:xfrm>
        </p:spPr>
      </p:pic>
    </p:spTree>
    <p:extLst>
      <p:ext uri="{BB962C8B-B14F-4D97-AF65-F5344CB8AC3E}">
        <p14:creationId xmlns:p14="http://schemas.microsoft.com/office/powerpoint/2010/main" val="3422833130"/>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282A-35B4-41CF-927A-90CD9AD429DC}"/>
              </a:ext>
            </a:extLst>
          </p:cNvPr>
          <p:cNvSpPr>
            <a:spLocks noGrp="1"/>
          </p:cNvSpPr>
          <p:nvPr>
            <p:ph type="title"/>
          </p:nvPr>
        </p:nvSpPr>
        <p:spPr/>
        <p:txBody>
          <a:bodyPr/>
          <a:lstStyle/>
          <a:p>
            <a:r>
              <a:rPr lang="en-US" dirty="0"/>
              <a:t>Hogan Overview</a:t>
            </a:r>
          </a:p>
        </p:txBody>
      </p:sp>
      <p:sp>
        <p:nvSpPr>
          <p:cNvPr id="3" name="Content Placeholder 2">
            <a:extLst>
              <a:ext uri="{FF2B5EF4-FFF2-40B4-BE49-F238E27FC236}">
                <a16:creationId xmlns:a16="http://schemas.microsoft.com/office/drawing/2014/main" id="{693AE170-0687-4A42-B3AD-78F543B91F35}"/>
              </a:ext>
            </a:extLst>
          </p:cNvPr>
          <p:cNvSpPr>
            <a:spLocks noGrp="1"/>
          </p:cNvSpPr>
          <p:nvPr>
            <p:ph idx="1"/>
          </p:nvPr>
        </p:nvSpPr>
        <p:spPr>
          <a:xfrm>
            <a:off x="228600" y="2336872"/>
            <a:ext cx="8382000" cy="4368728"/>
          </a:xfrm>
        </p:spPr>
        <p:txBody>
          <a:bodyPr>
            <a:normAutofit fontScale="70000" lnSpcReduction="20000"/>
          </a:bodyPr>
          <a:lstStyle/>
          <a:p>
            <a:r>
              <a:rPr lang="en-US" b="1" i="1" dirty="0">
                <a:solidFill>
                  <a:schemeClr val="bg1"/>
                </a:solidFill>
              </a:rPr>
              <a:t>Intrapersonal Skills </a:t>
            </a:r>
            <a:r>
              <a:rPr lang="en-US" dirty="0"/>
              <a:t>– Intrapersonal skills develop early in childhood and have important consequences for career development in adulthood, which include core-self esteem, resiliency, and self-control, and form the foundation on which careers develop. </a:t>
            </a:r>
          </a:p>
          <a:p>
            <a:r>
              <a:rPr lang="en-US" b="1" i="1" dirty="0">
                <a:solidFill>
                  <a:schemeClr val="bg1"/>
                </a:solidFill>
              </a:rPr>
              <a:t>Interpersonal Skills </a:t>
            </a:r>
            <a:r>
              <a:rPr lang="en-US" dirty="0"/>
              <a:t>- Interpersonal skills concern building and sustaining relationships and can be described in terms of an ability to (a) put oneself in the position of another person, (b) accurately perceive and anticipate other’s expectations, and (c) incorporate information about the other person’s expectations into subsequent behavior. </a:t>
            </a:r>
          </a:p>
          <a:p>
            <a:r>
              <a:rPr lang="en-US" b="1" i="1" dirty="0">
                <a:solidFill>
                  <a:schemeClr val="bg1"/>
                </a:solidFill>
              </a:rPr>
              <a:t>Business Skills </a:t>
            </a:r>
            <a:r>
              <a:rPr lang="en-US" dirty="0"/>
              <a:t>- Business skills differ from Intrapersonal and Interpersonal skills in that they are (a) the last to develop, (b) the easiest to teach, (c) the most cognitive, and (d) the least dependent upon dealing with other people. Business skills involve comparing, compiling, innovating, computing, analyzing, coordinating, synthesizing, and so on. </a:t>
            </a:r>
          </a:p>
          <a:p>
            <a:r>
              <a:rPr lang="en-US" b="1" i="1" dirty="0">
                <a:solidFill>
                  <a:schemeClr val="bg1"/>
                </a:solidFill>
              </a:rPr>
              <a:t>Leadership Skills </a:t>
            </a:r>
            <a:r>
              <a:rPr lang="en-US" dirty="0"/>
              <a:t>- Leadership skills depend upon successful development of intrapersonal, interpersonal, and technical skills. Leadership skills entail an ability to (a) recruit talented people, (b) retain talent once it has been recruited, (c) motivate subordinates, (d) develop and promote a vision for the team, and (e) involves being persistent and hard to discourage. </a:t>
            </a:r>
          </a:p>
        </p:txBody>
      </p:sp>
    </p:spTree>
    <p:extLst>
      <p:ext uri="{BB962C8B-B14F-4D97-AF65-F5344CB8AC3E}">
        <p14:creationId xmlns:p14="http://schemas.microsoft.com/office/powerpoint/2010/main" val="3834362623"/>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995CE-C6C4-4DFA-885D-9E031849C5DD}"/>
              </a:ext>
            </a:extLst>
          </p:cNvPr>
          <p:cNvSpPr>
            <a:spLocks noGrp="1"/>
          </p:cNvSpPr>
          <p:nvPr>
            <p:ph type="title"/>
          </p:nvPr>
        </p:nvSpPr>
        <p:spPr/>
        <p:txBody>
          <a:bodyPr/>
          <a:lstStyle/>
          <a:p>
            <a:r>
              <a:rPr lang="en-US" dirty="0"/>
              <a:t>Domains</a:t>
            </a:r>
          </a:p>
        </p:txBody>
      </p:sp>
      <p:pic>
        <p:nvPicPr>
          <p:cNvPr id="4" name="Content Placeholder 3">
            <a:extLst>
              <a:ext uri="{FF2B5EF4-FFF2-40B4-BE49-F238E27FC236}">
                <a16:creationId xmlns:a16="http://schemas.microsoft.com/office/drawing/2014/main" id="{C5AED7F0-3A66-4036-8256-8AA995E0FC31}"/>
              </a:ext>
            </a:extLst>
          </p:cNvPr>
          <p:cNvPicPr>
            <a:picLocks noGrp="1" noChangeAspect="1"/>
          </p:cNvPicPr>
          <p:nvPr>
            <p:ph idx="1"/>
          </p:nvPr>
        </p:nvPicPr>
        <p:blipFill>
          <a:blip r:embed="rId3"/>
          <a:stretch>
            <a:fillRect/>
          </a:stretch>
        </p:blipFill>
        <p:spPr>
          <a:xfrm>
            <a:off x="2438400" y="1981200"/>
            <a:ext cx="4837373" cy="4812549"/>
          </a:xfrm>
          <a:prstGeom prst="rect">
            <a:avLst/>
          </a:prstGeom>
        </p:spPr>
      </p:pic>
    </p:spTree>
    <p:extLst>
      <p:ext uri="{BB962C8B-B14F-4D97-AF65-F5344CB8AC3E}">
        <p14:creationId xmlns:p14="http://schemas.microsoft.com/office/powerpoint/2010/main" val="1858444289"/>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FBC0104-DED2-46BC-A361-D8A2B44C2696}"/>
              </a:ext>
            </a:extLst>
          </p:cNvPr>
          <p:cNvSpPr>
            <a:spLocks noGrp="1" noChangeArrowheads="1"/>
          </p:cNvSpPr>
          <p:nvPr>
            <p:ph type="title"/>
          </p:nvPr>
        </p:nvSpPr>
        <p:spPr/>
        <p:txBody>
          <a:bodyPr/>
          <a:lstStyle/>
          <a:p>
            <a:pPr eaLnBrk="1" hangingPunct="1">
              <a:defRPr/>
            </a:pPr>
            <a:r>
              <a:rPr lang="en-US" dirty="0"/>
              <a:t>Yes And…..</a:t>
            </a:r>
          </a:p>
        </p:txBody>
      </p:sp>
      <p:sp>
        <p:nvSpPr>
          <p:cNvPr id="68611" name="Rectangle 3">
            <a:extLst>
              <a:ext uri="{FF2B5EF4-FFF2-40B4-BE49-F238E27FC236}">
                <a16:creationId xmlns:a16="http://schemas.microsoft.com/office/drawing/2014/main" id="{AF2C9FB9-AA19-4391-9CAA-F5621DB5EEE0}"/>
              </a:ext>
            </a:extLst>
          </p:cNvPr>
          <p:cNvSpPr>
            <a:spLocks noGrp="1" noChangeArrowheads="1"/>
          </p:cNvSpPr>
          <p:nvPr>
            <p:ph idx="1"/>
          </p:nvPr>
        </p:nvSpPr>
        <p:spPr>
          <a:xfrm>
            <a:off x="838200" y="2895600"/>
            <a:ext cx="7848600" cy="3104216"/>
          </a:xfrm>
        </p:spPr>
        <p:txBody>
          <a:bodyPr>
            <a:normAutofit/>
          </a:bodyPr>
          <a:lstStyle/>
          <a:p>
            <a:pPr marL="0" indent="0" algn="ctr" eaLnBrk="1" hangingPunct="1">
              <a:buNone/>
              <a:defRPr/>
            </a:pPr>
            <a:r>
              <a:rPr lang="en-US" sz="4000" dirty="0"/>
              <a:t>What are some of the </a:t>
            </a:r>
          </a:p>
          <a:p>
            <a:pPr marL="0" indent="0" algn="ctr" eaLnBrk="1" hangingPunct="1">
              <a:buNone/>
              <a:defRPr/>
            </a:pPr>
            <a:r>
              <a:rPr lang="en-US" sz="4000" dirty="0"/>
              <a:t>gifts and talents that I </a:t>
            </a:r>
          </a:p>
          <a:p>
            <a:pPr marL="0" indent="0" algn="ctr" eaLnBrk="1" hangingPunct="1">
              <a:buNone/>
              <a:defRPr/>
            </a:pPr>
            <a:r>
              <a:rPr lang="en-US" sz="4000" dirty="0"/>
              <a:t>bring as a leader? </a:t>
            </a:r>
          </a:p>
        </p:txBody>
      </p:sp>
    </p:spTree>
    <p:extLst>
      <p:ext uri="{BB962C8B-B14F-4D97-AF65-F5344CB8AC3E}">
        <p14:creationId xmlns:p14="http://schemas.microsoft.com/office/powerpoint/2010/main" val="2232464531"/>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FBC0104-DED2-46BC-A361-D8A2B44C2696}"/>
              </a:ext>
            </a:extLst>
          </p:cNvPr>
          <p:cNvSpPr>
            <a:spLocks noGrp="1" noChangeArrowheads="1"/>
          </p:cNvSpPr>
          <p:nvPr>
            <p:ph type="title"/>
          </p:nvPr>
        </p:nvSpPr>
        <p:spPr/>
        <p:txBody>
          <a:bodyPr/>
          <a:lstStyle/>
          <a:p>
            <a:pPr eaLnBrk="1" hangingPunct="1">
              <a:defRPr/>
            </a:pPr>
            <a:r>
              <a:rPr lang="en-US" dirty="0"/>
              <a:t>Yes And…..</a:t>
            </a:r>
          </a:p>
        </p:txBody>
      </p:sp>
      <p:sp>
        <p:nvSpPr>
          <p:cNvPr id="68611" name="Rectangle 3">
            <a:extLst>
              <a:ext uri="{FF2B5EF4-FFF2-40B4-BE49-F238E27FC236}">
                <a16:creationId xmlns:a16="http://schemas.microsoft.com/office/drawing/2014/main" id="{AF2C9FB9-AA19-4391-9CAA-F5621DB5EEE0}"/>
              </a:ext>
            </a:extLst>
          </p:cNvPr>
          <p:cNvSpPr>
            <a:spLocks noGrp="1" noChangeArrowheads="1"/>
          </p:cNvSpPr>
          <p:nvPr>
            <p:ph idx="1"/>
          </p:nvPr>
        </p:nvSpPr>
        <p:spPr>
          <a:xfrm>
            <a:off x="838200" y="2895600"/>
            <a:ext cx="7848600" cy="3104216"/>
          </a:xfrm>
        </p:spPr>
        <p:txBody>
          <a:bodyPr>
            <a:normAutofit/>
          </a:bodyPr>
          <a:lstStyle/>
          <a:p>
            <a:pPr marL="0" indent="0" algn="ctr" eaLnBrk="1" hangingPunct="1">
              <a:buNone/>
              <a:defRPr/>
            </a:pPr>
            <a:r>
              <a:rPr lang="en-US" sz="4000" dirty="0"/>
              <a:t>What are some of the ways </a:t>
            </a:r>
          </a:p>
          <a:p>
            <a:pPr marL="0" indent="0" algn="ctr" eaLnBrk="1" hangingPunct="1">
              <a:buNone/>
              <a:defRPr/>
            </a:pPr>
            <a:r>
              <a:rPr lang="en-US" sz="4000" dirty="0"/>
              <a:t>that I hold myself back?  </a:t>
            </a:r>
          </a:p>
        </p:txBody>
      </p:sp>
    </p:spTree>
    <p:extLst>
      <p:ext uri="{BB962C8B-B14F-4D97-AF65-F5344CB8AC3E}">
        <p14:creationId xmlns:p14="http://schemas.microsoft.com/office/powerpoint/2010/main" val="3257020179"/>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FBC0104-DED2-46BC-A361-D8A2B44C2696}"/>
              </a:ext>
            </a:extLst>
          </p:cNvPr>
          <p:cNvSpPr>
            <a:spLocks noGrp="1" noChangeArrowheads="1"/>
          </p:cNvSpPr>
          <p:nvPr>
            <p:ph type="title"/>
          </p:nvPr>
        </p:nvSpPr>
        <p:spPr/>
        <p:txBody>
          <a:bodyPr/>
          <a:lstStyle/>
          <a:p>
            <a:pPr eaLnBrk="1" hangingPunct="1">
              <a:defRPr/>
            </a:pPr>
            <a:r>
              <a:rPr lang="en-US" dirty="0"/>
              <a:t>Yes And…..</a:t>
            </a:r>
          </a:p>
        </p:txBody>
      </p:sp>
      <p:sp>
        <p:nvSpPr>
          <p:cNvPr id="68611" name="Rectangle 3">
            <a:extLst>
              <a:ext uri="{FF2B5EF4-FFF2-40B4-BE49-F238E27FC236}">
                <a16:creationId xmlns:a16="http://schemas.microsoft.com/office/drawing/2014/main" id="{AF2C9FB9-AA19-4391-9CAA-F5621DB5EEE0}"/>
              </a:ext>
            </a:extLst>
          </p:cNvPr>
          <p:cNvSpPr>
            <a:spLocks noGrp="1" noChangeArrowheads="1"/>
          </p:cNvSpPr>
          <p:nvPr>
            <p:ph idx="1"/>
          </p:nvPr>
        </p:nvSpPr>
        <p:spPr>
          <a:xfrm>
            <a:off x="838200" y="2895600"/>
            <a:ext cx="7848600" cy="3104216"/>
          </a:xfrm>
        </p:spPr>
        <p:txBody>
          <a:bodyPr>
            <a:normAutofit/>
          </a:bodyPr>
          <a:lstStyle/>
          <a:p>
            <a:pPr marL="0" indent="0" algn="ctr" eaLnBrk="1" hangingPunct="1">
              <a:buNone/>
              <a:defRPr/>
            </a:pPr>
            <a:r>
              <a:rPr lang="en-US" sz="4000" dirty="0"/>
              <a:t>How do I want </a:t>
            </a:r>
          </a:p>
          <a:p>
            <a:pPr marL="0" indent="0" algn="ctr" eaLnBrk="1" hangingPunct="1">
              <a:buNone/>
              <a:defRPr/>
            </a:pPr>
            <a:r>
              <a:rPr lang="en-US" sz="4000" dirty="0"/>
              <a:t>to show up as a leader?   </a:t>
            </a:r>
          </a:p>
        </p:txBody>
      </p:sp>
    </p:spTree>
    <p:extLst>
      <p:ext uri="{BB962C8B-B14F-4D97-AF65-F5344CB8AC3E}">
        <p14:creationId xmlns:p14="http://schemas.microsoft.com/office/powerpoint/2010/main" val="3675226192"/>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5948-3EB9-4448-8EFE-9CCE5A6487F1}"/>
              </a:ext>
            </a:extLst>
          </p:cNvPr>
          <p:cNvSpPr>
            <a:spLocks noGrp="1"/>
          </p:cNvSpPr>
          <p:nvPr>
            <p:ph type="title"/>
          </p:nvPr>
        </p:nvSpPr>
        <p:spPr/>
        <p:txBody>
          <a:bodyPr/>
          <a:lstStyle/>
          <a:p>
            <a:r>
              <a:rPr lang="en-US" dirty="0"/>
              <a:t>Leadership Strategies</a:t>
            </a:r>
          </a:p>
        </p:txBody>
      </p:sp>
      <p:pic>
        <p:nvPicPr>
          <p:cNvPr id="5" name="Content Placeholder 4">
            <a:extLst>
              <a:ext uri="{FF2B5EF4-FFF2-40B4-BE49-F238E27FC236}">
                <a16:creationId xmlns:a16="http://schemas.microsoft.com/office/drawing/2014/main" id="{74AF9ED2-6935-4674-9455-4AFCF55DDB6C}"/>
              </a:ext>
            </a:extLst>
          </p:cNvPr>
          <p:cNvPicPr>
            <a:picLocks noGrp="1" noChangeAspect="1"/>
          </p:cNvPicPr>
          <p:nvPr>
            <p:ph idx="1"/>
          </p:nvPr>
        </p:nvPicPr>
        <p:blipFill>
          <a:blip r:embed="rId2"/>
          <a:stretch>
            <a:fillRect/>
          </a:stretch>
        </p:blipFill>
        <p:spPr>
          <a:xfrm>
            <a:off x="2394559" y="2133600"/>
            <a:ext cx="4354881" cy="1600200"/>
          </a:xfrm>
          <a:prstGeom prst="rect">
            <a:avLst/>
          </a:prstGeom>
        </p:spPr>
      </p:pic>
      <p:pic>
        <p:nvPicPr>
          <p:cNvPr id="6" name="Picture 5">
            <a:extLst>
              <a:ext uri="{FF2B5EF4-FFF2-40B4-BE49-F238E27FC236}">
                <a16:creationId xmlns:a16="http://schemas.microsoft.com/office/drawing/2014/main" id="{66EC4133-E185-44B6-8D63-54D7610E6EF6}"/>
              </a:ext>
            </a:extLst>
          </p:cNvPr>
          <p:cNvPicPr>
            <a:picLocks noChangeAspect="1"/>
          </p:cNvPicPr>
          <p:nvPr/>
        </p:nvPicPr>
        <p:blipFill>
          <a:blip r:embed="rId3"/>
          <a:stretch>
            <a:fillRect/>
          </a:stretch>
        </p:blipFill>
        <p:spPr>
          <a:xfrm>
            <a:off x="6094150" y="4267200"/>
            <a:ext cx="2814549" cy="2015580"/>
          </a:xfrm>
          <a:prstGeom prst="rect">
            <a:avLst/>
          </a:prstGeom>
        </p:spPr>
      </p:pic>
      <p:pic>
        <p:nvPicPr>
          <p:cNvPr id="7" name="Picture 6">
            <a:extLst>
              <a:ext uri="{FF2B5EF4-FFF2-40B4-BE49-F238E27FC236}">
                <a16:creationId xmlns:a16="http://schemas.microsoft.com/office/drawing/2014/main" id="{734E8B3D-A7D0-4DFD-A130-8F3EEA67D4A7}"/>
              </a:ext>
            </a:extLst>
          </p:cNvPr>
          <p:cNvPicPr>
            <a:picLocks noChangeAspect="1"/>
          </p:cNvPicPr>
          <p:nvPr/>
        </p:nvPicPr>
        <p:blipFill>
          <a:blip r:embed="rId4"/>
          <a:stretch>
            <a:fillRect/>
          </a:stretch>
        </p:blipFill>
        <p:spPr>
          <a:xfrm>
            <a:off x="381000" y="3505200"/>
            <a:ext cx="2668847" cy="2668847"/>
          </a:xfrm>
          <a:prstGeom prst="rect">
            <a:avLst/>
          </a:prstGeom>
        </p:spPr>
      </p:pic>
      <p:pic>
        <p:nvPicPr>
          <p:cNvPr id="8" name="Picture 7">
            <a:extLst>
              <a:ext uri="{FF2B5EF4-FFF2-40B4-BE49-F238E27FC236}">
                <a16:creationId xmlns:a16="http://schemas.microsoft.com/office/drawing/2014/main" id="{1D98D721-1415-4081-957B-3B582ACF6ABD}"/>
              </a:ext>
            </a:extLst>
          </p:cNvPr>
          <p:cNvPicPr>
            <a:picLocks noChangeAspect="1"/>
          </p:cNvPicPr>
          <p:nvPr/>
        </p:nvPicPr>
        <p:blipFill>
          <a:blip r:embed="rId5"/>
          <a:stretch>
            <a:fillRect/>
          </a:stretch>
        </p:blipFill>
        <p:spPr>
          <a:xfrm>
            <a:off x="3252100" y="4191000"/>
            <a:ext cx="2639797" cy="1615580"/>
          </a:xfrm>
          <a:prstGeom prst="rect">
            <a:avLst/>
          </a:prstGeom>
        </p:spPr>
      </p:pic>
    </p:spTree>
    <p:extLst>
      <p:ext uri="{BB962C8B-B14F-4D97-AF65-F5344CB8AC3E}">
        <p14:creationId xmlns:p14="http://schemas.microsoft.com/office/powerpoint/2010/main" val="46988192"/>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68ACAEE-5F7B-4438-B547-FEABB78634C6}"/>
              </a:ext>
            </a:extLst>
          </p:cNvPr>
          <p:cNvSpPr>
            <a:spLocks noGrp="1" noChangeArrowheads="1"/>
          </p:cNvSpPr>
          <p:nvPr>
            <p:ph type="title"/>
          </p:nvPr>
        </p:nvSpPr>
        <p:spPr/>
        <p:txBody>
          <a:bodyPr/>
          <a:lstStyle/>
          <a:p>
            <a:pPr eaLnBrk="1" hangingPunct="1">
              <a:defRPr/>
            </a:pPr>
            <a:r>
              <a:rPr lang="en-US" dirty="0"/>
              <a:t>Purpose</a:t>
            </a:r>
          </a:p>
        </p:txBody>
      </p:sp>
      <p:sp>
        <p:nvSpPr>
          <p:cNvPr id="6" name="TextBox 5">
            <a:extLst>
              <a:ext uri="{FF2B5EF4-FFF2-40B4-BE49-F238E27FC236}">
                <a16:creationId xmlns:a16="http://schemas.microsoft.com/office/drawing/2014/main" id="{CFE993C0-F9F6-4F04-81AE-A22E26B92500}"/>
              </a:ext>
            </a:extLst>
          </p:cNvPr>
          <p:cNvSpPr txBox="1"/>
          <p:nvPr/>
        </p:nvSpPr>
        <p:spPr>
          <a:xfrm>
            <a:off x="685800" y="2057400"/>
            <a:ext cx="7620000" cy="4401205"/>
          </a:xfrm>
          <a:prstGeom prst="rect">
            <a:avLst/>
          </a:prstGeom>
          <a:noFill/>
        </p:spPr>
        <p:txBody>
          <a:bodyPr wrap="square">
            <a:spAutoFit/>
          </a:bodyPr>
          <a:lstStyle/>
          <a:p>
            <a:pPr marL="0" indent="0" algn="ctr">
              <a:buNone/>
            </a:pPr>
            <a:r>
              <a:rPr lang="en-US" sz="4000" dirty="0">
                <a:latin typeface="Freestyle Script" panose="030804020302050B0404" pitchFamily="66" charset="0"/>
              </a:rPr>
              <a:t>The purpose of this workshop is to set aside the day-to-day challenges to think strategically about my personal leadership skills, talents, and abilities; identify how I can best leverage my strengths; and become more self-aware of areas for improvement as I consider leading within the theological higher education space as a </a:t>
            </a:r>
          </a:p>
          <a:p>
            <a:pPr marL="0" indent="0" algn="ctr">
              <a:buNone/>
            </a:pPr>
            <a:r>
              <a:rPr lang="en-US" sz="4000" dirty="0">
                <a:latin typeface="Freestyle Script" panose="030804020302050B0404" pitchFamily="66" charset="0"/>
              </a:rPr>
              <a:t>Latina in Leadership. </a:t>
            </a:r>
          </a:p>
        </p:txBody>
      </p:sp>
    </p:spTree>
    <p:extLst>
      <p:ext uri="{BB962C8B-B14F-4D97-AF65-F5344CB8AC3E}">
        <p14:creationId xmlns:p14="http://schemas.microsoft.com/office/powerpoint/2010/main" val="3254871468"/>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FBC0104-DED2-46BC-A361-D8A2B44C2696}"/>
              </a:ext>
            </a:extLst>
          </p:cNvPr>
          <p:cNvSpPr>
            <a:spLocks noGrp="1" noChangeArrowheads="1"/>
          </p:cNvSpPr>
          <p:nvPr>
            <p:ph type="title"/>
          </p:nvPr>
        </p:nvSpPr>
        <p:spPr/>
        <p:txBody>
          <a:bodyPr/>
          <a:lstStyle/>
          <a:p>
            <a:pPr eaLnBrk="1" hangingPunct="1">
              <a:defRPr/>
            </a:pPr>
            <a:r>
              <a:rPr lang="en-US" dirty="0"/>
              <a:t>Reflection Questions</a:t>
            </a:r>
          </a:p>
        </p:txBody>
      </p:sp>
      <p:sp>
        <p:nvSpPr>
          <p:cNvPr id="68611" name="Rectangle 3">
            <a:extLst>
              <a:ext uri="{FF2B5EF4-FFF2-40B4-BE49-F238E27FC236}">
                <a16:creationId xmlns:a16="http://schemas.microsoft.com/office/drawing/2014/main" id="{AF2C9FB9-AA19-4391-9CAA-F5621DB5EEE0}"/>
              </a:ext>
            </a:extLst>
          </p:cNvPr>
          <p:cNvSpPr>
            <a:spLocks noGrp="1" noChangeArrowheads="1"/>
          </p:cNvSpPr>
          <p:nvPr>
            <p:ph idx="1"/>
          </p:nvPr>
        </p:nvSpPr>
        <p:spPr>
          <a:xfrm>
            <a:off x="762000" y="2133600"/>
            <a:ext cx="8229600" cy="4495800"/>
          </a:xfrm>
        </p:spPr>
        <p:txBody>
          <a:bodyPr>
            <a:normAutofit/>
          </a:bodyPr>
          <a:lstStyle/>
          <a:p>
            <a:pPr marL="457200" indent="-457200" eaLnBrk="1" hangingPunct="1">
              <a:buAutoNum type="arabicParenR"/>
              <a:defRPr/>
            </a:pPr>
            <a:r>
              <a:rPr lang="en-US" dirty="0"/>
              <a:t>What are the strengths that I can offer? </a:t>
            </a:r>
          </a:p>
          <a:p>
            <a:pPr marL="457200" indent="-457200" eaLnBrk="1" hangingPunct="1">
              <a:buAutoNum type="arabicParenR"/>
              <a:defRPr/>
            </a:pPr>
            <a:r>
              <a:rPr lang="en-US" dirty="0"/>
              <a:t>What are the areas that I want to concentrate on during this Leadership Training? </a:t>
            </a:r>
          </a:p>
          <a:p>
            <a:pPr marL="457200" indent="-457200" eaLnBrk="1" hangingPunct="1">
              <a:buAutoNum type="arabicParenR"/>
              <a:defRPr/>
            </a:pPr>
            <a:r>
              <a:rPr lang="en-US" dirty="0"/>
              <a:t>What are the expectations/assumptions that I hold for myself as I consider new opportunities in a leadership role? </a:t>
            </a:r>
          </a:p>
          <a:p>
            <a:pPr marL="457200" indent="-457200" eaLnBrk="1" hangingPunct="1">
              <a:buAutoNum type="arabicParenR"/>
              <a:defRPr/>
            </a:pPr>
            <a:r>
              <a:rPr lang="en-US" dirty="0"/>
              <a:t>How do I best leverage my gifts and talents to create impact and achieve my personal and professional goals? </a:t>
            </a:r>
          </a:p>
        </p:txBody>
      </p:sp>
    </p:spTree>
    <p:extLst>
      <p:ext uri="{BB962C8B-B14F-4D97-AF65-F5344CB8AC3E}">
        <p14:creationId xmlns:p14="http://schemas.microsoft.com/office/powerpoint/2010/main" val="2540577545"/>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FBC0104-DED2-46BC-A361-D8A2B44C2696}"/>
              </a:ext>
            </a:extLst>
          </p:cNvPr>
          <p:cNvSpPr>
            <a:spLocks noGrp="1" noChangeArrowheads="1"/>
          </p:cNvSpPr>
          <p:nvPr>
            <p:ph type="title"/>
          </p:nvPr>
        </p:nvSpPr>
        <p:spPr/>
        <p:txBody>
          <a:bodyPr/>
          <a:lstStyle/>
          <a:p>
            <a:pPr eaLnBrk="1" hangingPunct="1">
              <a:defRPr/>
            </a:pPr>
            <a:r>
              <a:rPr lang="en-US" dirty="0"/>
              <a:t>Setting an Intention</a:t>
            </a:r>
          </a:p>
        </p:txBody>
      </p:sp>
      <p:sp>
        <p:nvSpPr>
          <p:cNvPr id="68611" name="Rectangle 3">
            <a:extLst>
              <a:ext uri="{FF2B5EF4-FFF2-40B4-BE49-F238E27FC236}">
                <a16:creationId xmlns:a16="http://schemas.microsoft.com/office/drawing/2014/main" id="{AF2C9FB9-AA19-4391-9CAA-F5621DB5EEE0}"/>
              </a:ext>
            </a:extLst>
          </p:cNvPr>
          <p:cNvSpPr>
            <a:spLocks noGrp="1" noChangeArrowheads="1"/>
          </p:cNvSpPr>
          <p:nvPr>
            <p:ph idx="1"/>
          </p:nvPr>
        </p:nvSpPr>
        <p:spPr>
          <a:xfrm>
            <a:off x="609600" y="2590800"/>
            <a:ext cx="8077200" cy="3409016"/>
          </a:xfrm>
        </p:spPr>
        <p:txBody>
          <a:bodyPr>
            <a:normAutofit/>
          </a:bodyPr>
          <a:lstStyle/>
          <a:p>
            <a:pPr marL="0" indent="0" algn="ctr" eaLnBrk="1" hangingPunct="1">
              <a:buNone/>
              <a:defRPr/>
            </a:pPr>
            <a:r>
              <a:rPr lang="en-US" sz="3200" dirty="0"/>
              <a:t>What is the one word or phase that you</a:t>
            </a:r>
          </a:p>
          <a:p>
            <a:pPr marL="0" indent="0" algn="ctr" eaLnBrk="1" hangingPunct="1">
              <a:buNone/>
              <a:defRPr/>
            </a:pPr>
            <a:r>
              <a:rPr lang="en-US" sz="3200" dirty="0"/>
              <a:t> want to set as your personal intention as </a:t>
            </a:r>
          </a:p>
          <a:p>
            <a:pPr marL="0" indent="0" algn="ctr" eaLnBrk="1" hangingPunct="1">
              <a:buNone/>
              <a:defRPr/>
            </a:pPr>
            <a:r>
              <a:rPr lang="en-US" sz="3200" dirty="0"/>
              <a:t>a result of this HTI-LIL meeting? </a:t>
            </a:r>
          </a:p>
        </p:txBody>
      </p:sp>
    </p:spTree>
    <p:extLst>
      <p:ext uri="{BB962C8B-B14F-4D97-AF65-F5344CB8AC3E}">
        <p14:creationId xmlns:p14="http://schemas.microsoft.com/office/powerpoint/2010/main" val="2027481025"/>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289A-502A-49D5-9A28-A8BCD9E4DC02}"/>
              </a:ext>
            </a:extLst>
          </p:cNvPr>
          <p:cNvSpPr>
            <a:spLocks noGrp="1"/>
          </p:cNvSpPr>
          <p:nvPr>
            <p:ph type="title"/>
          </p:nvPr>
        </p:nvSpPr>
        <p:spPr/>
        <p:txBody>
          <a:bodyPr/>
          <a:lstStyle/>
          <a:p>
            <a:r>
              <a:rPr lang="en-US" dirty="0" err="1"/>
              <a:t>Muchas</a:t>
            </a:r>
            <a:r>
              <a:rPr lang="en-US" dirty="0"/>
              <a:t> Gracias!</a:t>
            </a:r>
          </a:p>
        </p:txBody>
      </p:sp>
      <p:sp>
        <p:nvSpPr>
          <p:cNvPr id="3" name="Content Placeholder 2">
            <a:extLst>
              <a:ext uri="{FF2B5EF4-FFF2-40B4-BE49-F238E27FC236}">
                <a16:creationId xmlns:a16="http://schemas.microsoft.com/office/drawing/2014/main" id="{4091CE56-E2B8-4CC1-A812-33A56F3C1B64}"/>
              </a:ext>
            </a:extLst>
          </p:cNvPr>
          <p:cNvSpPr>
            <a:spLocks noGrp="1"/>
          </p:cNvSpPr>
          <p:nvPr>
            <p:ph idx="1"/>
          </p:nvPr>
        </p:nvSpPr>
        <p:spPr>
          <a:xfrm>
            <a:off x="533400" y="2336873"/>
            <a:ext cx="7467600" cy="3530527"/>
          </a:xfrm>
        </p:spPr>
        <p:txBody>
          <a:bodyPr/>
          <a:lstStyle/>
          <a:p>
            <a:pPr marL="0" indent="0" algn="ctr">
              <a:buNone/>
            </a:pPr>
            <a:r>
              <a:rPr lang="en-US" dirty="0"/>
              <a:t>Further Questions?</a:t>
            </a:r>
          </a:p>
          <a:p>
            <a:pPr marL="0" indent="0" algn="ctr">
              <a:buNone/>
            </a:pPr>
            <a:r>
              <a:rPr lang="en-US" dirty="0"/>
              <a:t>Please contact me at:</a:t>
            </a:r>
          </a:p>
          <a:p>
            <a:pPr marL="0" indent="0" algn="ctr">
              <a:buNone/>
            </a:pPr>
            <a:endParaRPr lang="en-US" dirty="0"/>
          </a:p>
          <a:p>
            <a:pPr marL="0" indent="0" algn="ctr">
              <a:buNone/>
            </a:pPr>
            <a:r>
              <a:rPr lang="en-US" dirty="0"/>
              <a:t>Dr. Chris Cavanaugh</a:t>
            </a:r>
          </a:p>
          <a:p>
            <a:pPr marL="0" indent="0" algn="ctr">
              <a:buNone/>
            </a:pPr>
            <a:r>
              <a:rPr lang="en-US" dirty="0">
                <a:hlinkClick r:id="rId2"/>
              </a:rPr>
              <a:t>pathseekers2@yahoo.com</a:t>
            </a:r>
            <a:endParaRPr lang="en-US" dirty="0"/>
          </a:p>
          <a:p>
            <a:pPr marL="0" indent="0" algn="ctr">
              <a:buNone/>
            </a:pPr>
            <a:r>
              <a:rPr lang="en-US" dirty="0"/>
              <a:t>919-338-3795</a:t>
            </a:r>
          </a:p>
        </p:txBody>
      </p:sp>
    </p:spTree>
    <p:extLst>
      <p:ext uri="{BB962C8B-B14F-4D97-AF65-F5344CB8AC3E}">
        <p14:creationId xmlns:p14="http://schemas.microsoft.com/office/powerpoint/2010/main" val="2873931869"/>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68ACAEE-5F7B-4438-B547-FEABB78634C6}"/>
              </a:ext>
            </a:extLst>
          </p:cNvPr>
          <p:cNvSpPr>
            <a:spLocks noGrp="1" noChangeArrowheads="1"/>
          </p:cNvSpPr>
          <p:nvPr>
            <p:ph type="title"/>
          </p:nvPr>
        </p:nvSpPr>
        <p:spPr/>
        <p:txBody>
          <a:bodyPr/>
          <a:lstStyle/>
          <a:p>
            <a:pPr eaLnBrk="1" hangingPunct="1">
              <a:defRPr/>
            </a:pPr>
            <a:r>
              <a:rPr lang="en-US" dirty="0"/>
              <a:t>Today’s Agenda</a:t>
            </a:r>
          </a:p>
        </p:txBody>
      </p:sp>
      <p:sp>
        <p:nvSpPr>
          <p:cNvPr id="46083" name="Rectangle 3">
            <a:extLst>
              <a:ext uri="{FF2B5EF4-FFF2-40B4-BE49-F238E27FC236}">
                <a16:creationId xmlns:a16="http://schemas.microsoft.com/office/drawing/2014/main" id="{B2C12433-E0D2-4B26-969B-846B20989984}"/>
              </a:ext>
            </a:extLst>
          </p:cNvPr>
          <p:cNvSpPr>
            <a:spLocks noGrp="1" noChangeArrowheads="1"/>
          </p:cNvSpPr>
          <p:nvPr>
            <p:ph idx="1"/>
          </p:nvPr>
        </p:nvSpPr>
        <p:spPr>
          <a:xfrm>
            <a:off x="1600200" y="2438400"/>
            <a:ext cx="7543800" cy="4800600"/>
          </a:xfrm>
        </p:spPr>
        <p:txBody>
          <a:bodyPr/>
          <a:lstStyle/>
          <a:p>
            <a:pPr eaLnBrk="1" hangingPunct="1">
              <a:defRPr/>
            </a:pPr>
            <a:r>
              <a:rPr lang="en-US" sz="2800" b="0" dirty="0"/>
              <a:t>The </a:t>
            </a:r>
            <a:r>
              <a:rPr lang="en-US" sz="2800" dirty="0"/>
              <a:t>“Rose” Introductions</a:t>
            </a:r>
          </a:p>
          <a:p>
            <a:pPr eaLnBrk="1" hangingPunct="1">
              <a:defRPr/>
            </a:pPr>
            <a:r>
              <a:rPr lang="en-US" sz="2800" b="0" dirty="0"/>
              <a:t>Understanding more about MBTI Types</a:t>
            </a:r>
          </a:p>
          <a:p>
            <a:pPr eaLnBrk="1" hangingPunct="1">
              <a:defRPr/>
            </a:pPr>
            <a:r>
              <a:rPr lang="en-US" sz="2800" dirty="0"/>
              <a:t>Group Exercises</a:t>
            </a:r>
          </a:p>
          <a:p>
            <a:pPr eaLnBrk="1" hangingPunct="1">
              <a:defRPr/>
            </a:pPr>
            <a:r>
              <a:rPr lang="en-US" sz="2800" b="0" dirty="0"/>
              <a:t>Thoughts on the Hogan Insights</a:t>
            </a:r>
          </a:p>
          <a:p>
            <a:pPr eaLnBrk="1" hangingPunct="1">
              <a:defRPr/>
            </a:pPr>
            <a:r>
              <a:rPr lang="en-US" sz="2800" b="0" dirty="0"/>
              <a:t>Yes and…</a:t>
            </a:r>
          </a:p>
          <a:p>
            <a:pPr eaLnBrk="1" hangingPunct="1">
              <a:defRPr/>
            </a:pPr>
            <a:r>
              <a:rPr lang="en-US" sz="2800" dirty="0"/>
              <a:t>Strategies for Success</a:t>
            </a:r>
            <a:endParaRPr lang="en-US" sz="2800" b="0" dirty="0"/>
          </a:p>
          <a:p>
            <a:pPr eaLnBrk="1" hangingPunct="1">
              <a:defRPr/>
            </a:pPr>
            <a:r>
              <a:rPr lang="en-US" sz="2800" dirty="0"/>
              <a:t>Reflection Questions</a:t>
            </a:r>
            <a:endParaRPr lang="en-US" sz="2800" b="0" dirty="0"/>
          </a:p>
        </p:txBody>
      </p:sp>
    </p:spTree>
    <p:extLst>
      <p:ext uri="{BB962C8B-B14F-4D97-AF65-F5344CB8AC3E}">
        <p14:creationId xmlns:p14="http://schemas.microsoft.com/office/powerpoint/2010/main" val="312324756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222C9AE-D13D-4C60-B9EA-7F297A35299E}"/>
              </a:ext>
            </a:extLst>
          </p:cNvPr>
          <p:cNvSpPr>
            <a:spLocks noGrp="1" noChangeArrowheads="1"/>
          </p:cNvSpPr>
          <p:nvPr>
            <p:ph type="title"/>
          </p:nvPr>
        </p:nvSpPr>
        <p:spPr/>
        <p:txBody>
          <a:bodyPr>
            <a:normAutofit/>
          </a:bodyPr>
          <a:lstStyle/>
          <a:p>
            <a:pPr eaLnBrk="1" hangingPunct="1">
              <a:defRPr/>
            </a:pPr>
            <a:r>
              <a:rPr lang="en-US" sz="3600" dirty="0"/>
              <a:t>Understanding the Sixteen Types                        </a:t>
            </a:r>
          </a:p>
        </p:txBody>
      </p:sp>
      <p:sp>
        <p:nvSpPr>
          <p:cNvPr id="56324" name="Rectangle 4">
            <a:extLst>
              <a:ext uri="{FF2B5EF4-FFF2-40B4-BE49-F238E27FC236}">
                <a16:creationId xmlns:a16="http://schemas.microsoft.com/office/drawing/2014/main" id="{9F0EA3F1-0D42-4A3E-A154-EFAFFA70767A}"/>
              </a:ext>
            </a:extLst>
          </p:cNvPr>
          <p:cNvSpPr>
            <a:spLocks noGrp="1" noChangeArrowheads="1"/>
          </p:cNvSpPr>
          <p:nvPr>
            <p:ph sz="half" idx="1"/>
          </p:nvPr>
        </p:nvSpPr>
        <p:spPr/>
        <p:txBody>
          <a:bodyPr>
            <a:normAutofit fontScale="92500" lnSpcReduction="20000"/>
          </a:bodyPr>
          <a:lstStyle/>
          <a:p>
            <a:pPr eaLnBrk="1" hangingPunct="1">
              <a:buFont typeface="Symbol" panose="05050102010706020507" pitchFamily="18" charset="2"/>
              <a:buNone/>
              <a:defRPr/>
            </a:pPr>
            <a:r>
              <a:rPr lang="en-US" sz="2400" i="1" dirty="0"/>
              <a:t>Extraversion (E)</a:t>
            </a:r>
          </a:p>
          <a:p>
            <a:pPr eaLnBrk="1" hangingPunct="1">
              <a:defRPr/>
            </a:pPr>
            <a:r>
              <a:rPr lang="en-US" sz="2400" dirty="0"/>
              <a:t>Oriented to the outer world</a:t>
            </a:r>
          </a:p>
          <a:p>
            <a:pPr eaLnBrk="1" hangingPunct="1">
              <a:defRPr/>
            </a:pPr>
            <a:r>
              <a:rPr lang="en-US" sz="2400" dirty="0"/>
              <a:t>Focusing on people &amp; things</a:t>
            </a:r>
          </a:p>
          <a:p>
            <a:pPr eaLnBrk="1" hangingPunct="1">
              <a:defRPr/>
            </a:pPr>
            <a:r>
              <a:rPr lang="en-US" sz="2400" dirty="0"/>
              <a:t>Active</a:t>
            </a:r>
          </a:p>
          <a:p>
            <a:pPr eaLnBrk="1" hangingPunct="1">
              <a:defRPr/>
            </a:pPr>
            <a:r>
              <a:rPr lang="en-US" sz="2400" dirty="0"/>
              <a:t>Using trial &amp; error with confidence</a:t>
            </a:r>
          </a:p>
          <a:p>
            <a:pPr eaLnBrk="1" hangingPunct="1">
              <a:defRPr/>
            </a:pPr>
            <a:r>
              <a:rPr lang="en-US" sz="2400" dirty="0"/>
              <a:t>Scanning the environment for stimulation</a:t>
            </a:r>
          </a:p>
          <a:p>
            <a:pPr eaLnBrk="1" hangingPunct="1">
              <a:defRPr/>
            </a:pPr>
            <a:endParaRPr lang="en-US" sz="2400" dirty="0"/>
          </a:p>
        </p:txBody>
      </p:sp>
      <p:sp>
        <p:nvSpPr>
          <p:cNvPr id="56325" name="Rectangle 5">
            <a:extLst>
              <a:ext uri="{FF2B5EF4-FFF2-40B4-BE49-F238E27FC236}">
                <a16:creationId xmlns:a16="http://schemas.microsoft.com/office/drawing/2014/main" id="{EAD6C795-B6C6-4651-BA37-CEAD307563FB}"/>
              </a:ext>
            </a:extLst>
          </p:cNvPr>
          <p:cNvSpPr>
            <a:spLocks noGrp="1" noChangeArrowheads="1"/>
          </p:cNvSpPr>
          <p:nvPr>
            <p:ph sz="half" idx="2"/>
          </p:nvPr>
        </p:nvSpPr>
        <p:spPr>
          <a:xfrm>
            <a:off x="4953000" y="2336873"/>
            <a:ext cx="3733800" cy="3676951"/>
          </a:xfrm>
        </p:spPr>
        <p:txBody>
          <a:bodyPr>
            <a:normAutofit fontScale="92500" lnSpcReduction="20000"/>
          </a:bodyPr>
          <a:lstStyle/>
          <a:p>
            <a:pPr eaLnBrk="1" hangingPunct="1">
              <a:buFont typeface="Symbol" panose="05050102010706020507" pitchFamily="18" charset="2"/>
              <a:buNone/>
              <a:defRPr/>
            </a:pPr>
            <a:r>
              <a:rPr lang="en-US" sz="2400" i="1" dirty="0"/>
              <a:t>Introversion (I)</a:t>
            </a:r>
          </a:p>
          <a:p>
            <a:pPr eaLnBrk="1" hangingPunct="1">
              <a:defRPr/>
            </a:pPr>
            <a:r>
              <a:rPr lang="en-US" sz="2400" dirty="0"/>
              <a:t>Oriented to the inner world</a:t>
            </a:r>
          </a:p>
          <a:p>
            <a:pPr eaLnBrk="1" hangingPunct="1">
              <a:defRPr/>
            </a:pPr>
            <a:r>
              <a:rPr lang="en-US" sz="2400" dirty="0"/>
              <a:t>Focusing on ideas, inner impressions</a:t>
            </a:r>
          </a:p>
          <a:p>
            <a:pPr eaLnBrk="1" hangingPunct="1">
              <a:defRPr/>
            </a:pPr>
            <a:r>
              <a:rPr lang="en-US" sz="2400" dirty="0"/>
              <a:t>Reflective</a:t>
            </a:r>
          </a:p>
          <a:p>
            <a:pPr eaLnBrk="1" hangingPunct="1">
              <a:defRPr/>
            </a:pPr>
            <a:r>
              <a:rPr lang="en-US" sz="2400" dirty="0"/>
              <a:t>Considering deeply before acting</a:t>
            </a:r>
          </a:p>
          <a:p>
            <a:pPr eaLnBrk="1" hangingPunct="1">
              <a:defRPr/>
            </a:pPr>
            <a:r>
              <a:rPr lang="en-US" sz="2400" dirty="0"/>
              <a:t>Finding stimulation inwardly</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448DD3A-C395-4164-8EE6-FB77E11718F8}"/>
              </a:ext>
            </a:extLst>
          </p:cNvPr>
          <p:cNvSpPr>
            <a:spLocks noGrp="1" noChangeArrowheads="1"/>
          </p:cNvSpPr>
          <p:nvPr>
            <p:ph type="title"/>
          </p:nvPr>
        </p:nvSpPr>
        <p:spPr>
          <a:xfrm>
            <a:off x="533400" y="914400"/>
            <a:ext cx="6858000" cy="838200"/>
          </a:xfrm>
        </p:spPr>
        <p:txBody>
          <a:bodyPr>
            <a:normAutofit fontScale="90000"/>
          </a:bodyPr>
          <a:lstStyle/>
          <a:p>
            <a:pPr eaLnBrk="1" hangingPunct="1">
              <a:defRPr/>
            </a:pPr>
            <a:r>
              <a:rPr lang="en-US" sz="3600" dirty="0"/>
              <a:t>Understanding the Sixteen Types </a:t>
            </a:r>
            <a:r>
              <a:rPr lang="en-US" sz="2400" dirty="0"/>
              <a:t>	</a:t>
            </a:r>
          </a:p>
        </p:txBody>
      </p:sp>
      <p:sp>
        <p:nvSpPr>
          <p:cNvPr id="58371" name="Rectangle 3">
            <a:extLst>
              <a:ext uri="{FF2B5EF4-FFF2-40B4-BE49-F238E27FC236}">
                <a16:creationId xmlns:a16="http://schemas.microsoft.com/office/drawing/2014/main" id="{2CD323CF-1655-4EDB-905D-16435E9B3E25}"/>
              </a:ext>
            </a:extLst>
          </p:cNvPr>
          <p:cNvSpPr>
            <a:spLocks noGrp="1" noChangeArrowheads="1"/>
          </p:cNvSpPr>
          <p:nvPr>
            <p:ph sz="half" idx="1"/>
          </p:nvPr>
        </p:nvSpPr>
        <p:spPr>
          <a:xfrm>
            <a:off x="838200" y="2438400"/>
            <a:ext cx="4343400" cy="3657600"/>
          </a:xfrm>
        </p:spPr>
        <p:txBody>
          <a:bodyPr>
            <a:normAutofit fontScale="85000" lnSpcReduction="20000"/>
          </a:bodyPr>
          <a:lstStyle/>
          <a:p>
            <a:pPr eaLnBrk="1" hangingPunct="1">
              <a:lnSpc>
                <a:spcPct val="80000"/>
              </a:lnSpc>
              <a:buFont typeface="Symbol" panose="05050102010706020507" pitchFamily="18" charset="2"/>
              <a:buNone/>
              <a:defRPr/>
            </a:pPr>
            <a:r>
              <a:rPr lang="en-US" sz="2400" i="1" dirty="0"/>
              <a:t>Sensing Perception (S)</a:t>
            </a:r>
          </a:p>
          <a:p>
            <a:pPr eaLnBrk="1" hangingPunct="1">
              <a:lnSpc>
                <a:spcPct val="80000"/>
              </a:lnSpc>
              <a:defRPr/>
            </a:pPr>
            <a:r>
              <a:rPr lang="en-US" sz="2100" dirty="0"/>
              <a:t>Perceiving with the five senses</a:t>
            </a:r>
          </a:p>
          <a:p>
            <a:pPr eaLnBrk="1" hangingPunct="1">
              <a:lnSpc>
                <a:spcPct val="80000"/>
              </a:lnSpc>
              <a:defRPr/>
            </a:pPr>
            <a:r>
              <a:rPr lang="en-US" sz="2100" dirty="0"/>
              <a:t>Attending to practical and factual details</a:t>
            </a:r>
          </a:p>
          <a:p>
            <a:pPr eaLnBrk="1" hangingPunct="1">
              <a:lnSpc>
                <a:spcPct val="80000"/>
              </a:lnSpc>
              <a:defRPr/>
            </a:pPr>
            <a:r>
              <a:rPr lang="en-US" sz="2100" dirty="0"/>
              <a:t>In touch with the physical realities</a:t>
            </a:r>
          </a:p>
          <a:p>
            <a:pPr eaLnBrk="1" hangingPunct="1">
              <a:lnSpc>
                <a:spcPct val="80000"/>
              </a:lnSpc>
              <a:defRPr/>
            </a:pPr>
            <a:r>
              <a:rPr lang="en-US" sz="2100" dirty="0"/>
              <a:t>Attending to the present moment</a:t>
            </a:r>
          </a:p>
          <a:p>
            <a:pPr eaLnBrk="1" hangingPunct="1">
              <a:lnSpc>
                <a:spcPct val="80000"/>
              </a:lnSpc>
              <a:defRPr/>
            </a:pPr>
            <a:r>
              <a:rPr lang="en-US" sz="2100" dirty="0"/>
              <a:t>Confining attention to what is said and done</a:t>
            </a:r>
          </a:p>
          <a:p>
            <a:pPr eaLnBrk="1" hangingPunct="1">
              <a:lnSpc>
                <a:spcPct val="80000"/>
              </a:lnSpc>
              <a:defRPr/>
            </a:pPr>
            <a:r>
              <a:rPr lang="en-US" sz="2100" dirty="0"/>
              <a:t>Seeing “little things” in everyday life</a:t>
            </a:r>
          </a:p>
          <a:p>
            <a:pPr eaLnBrk="1" hangingPunct="1">
              <a:lnSpc>
                <a:spcPct val="80000"/>
              </a:lnSpc>
              <a:defRPr/>
            </a:pPr>
            <a:r>
              <a:rPr lang="en-US" sz="2100" dirty="0"/>
              <a:t>Attending to step-by-step experience</a:t>
            </a:r>
          </a:p>
          <a:p>
            <a:pPr eaLnBrk="1" hangingPunct="1">
              <a:lnSpc>
                <a:spcPct val="80000"/>
              </a:lnSpc>
              <a:defRPr/>
            </a:pPr>
            <a:r>
              <a:rPr lang="en-US" sz="2100" dirty="0"/>
              <a:t>Letting “the eyes tell the mind”</a:t>
            </a:r>
          </a:p>
        </p:txBody>
      </p:sp>
      <p:sp>
        <p:nvSpPr>
          <p:cNvPr id="58372" name="Rectangle 4">
            <a:extLst>
              <a:ext uri="{FF2B5EF4-FFF2-40B4-BE49-F238E27FC236}">
                <a16:creationId xmlns:a16="http://schemas.microsoft.com/office/drawing/2014/main" id="{B821F36B-7D7F-47A0-8AB0-C416B3DD0319}"/>
              </a:ext>
            </a:extLst>
          </p:cNvPr>
          <p:cNvSpPr>
            <a:spLocks noGrp="1" noChangeArrowheads="1"/>
          </p:cNvSpPr>
          <p:nvPr>
            <p:ph sz="half" idx="2"/>
          </p:nvPr>
        </p:nvSpPr>
        <p:spPr>
          <a:xfrm>
            <a:off x="5181600" y="2438400"/>
            <a:ext cx="3505200" cy="3575424"/>
          </a:xfrm>
        </p:spPr>
        <p:txBody>
          <a:bodyPr>
            <a:normAutofit fontScale="85000" lnSpcReduction="20000"/>
          </a:bodyPr>
          <a:lstStyle/>
          <a:p>
            <a:pPr eaLnBrk="1" hangingPunct="1">
              <a:lnSpc>
                <a:spcPct val="80000"/>
              </a:lnSpc>
              <a:buFont typeface="Symbol" panose="05050102010706020507" pitchFamily="18" charset="2"/>
              <a:buNone/>
              <a:defRPr/>
            </a:pPr>
            <a:r>
              <a:rPr lang="en-US" sz="2400" i="1" dirty="0"/>
              <a:t>Intuitive Perception (N)</a:t>
            </a:r>
          </a:p>
          <a:p>
            <a:pPr eaLnBrk="1" hangingPunct="1">
              <a:lnSpc>
                <a:spcPct val="80000"/>
              </a:lnSpc>
              <a:defRPr/>
            </a:pPr>
            <a:r>
              <a:rPr lang="en-US" sz="2100" dirty="0"/>
              <a:t>Perceiving with memory and associations</a:t>
            </a:r>
          </a:p>
          <a:p>
            <a:pPr eaLnBrk="1" hangingPunct="1">
              <a:lnSpc>
                <a:spcPct val="80000"/>
              </a:lnSpc>
              <a:defRPr/>
            </a:pPr>
            <a:r>
              <a:rPr lang="en-US" sz="2100" dirty="0"/>
              <a:t>Seeing patterns and meaning</a:t>
            </a:r>
          </a:p>
          <a:p>
            <a:pPr eaLnBrk="1" hangingPunct="1">
              <a:lnSpc>
                <a:spcPct val="80000"/>
              </a:lnSpc>
              <a:defRPr/>
            </a:pPr>
            <a:r>
              <a:rPr lang="en-US" sz="2100" dirty="0"/>
              <a:t>Seeing possibilities</a:t>
            </a:r>
          </a:p>
          <a:p>
            <a:pPr eaLnBrk="1" hangingPunct="1">
              <a:lnSpc>
                <a:spcPct val="80000"/>
              </a:lnSpc>
              <a:defRPr/>
            </a:pPr>
            <a:r>
              <a:rPr lang="en-US" sz="2100" dirty="0"/>
              <a:t>Projecting possibilities for the future</a:t>
            </a:r>
          </a:p>
          <a:p>
            <a:pPr eaLnBrk="1" hangingPunct="1">
              <a:lnSpc>
                <a:spcPct val="80000"/>
              </a:lnSpc>
              <a:defRPr/>
            </a:pPr>
            <a:r>
              <a:rPr lang="en-US" sz="2100" dirty="0"/>
              <a:t>Imagining; “reading between the lines”</a:t>
            </a:r>
          </a:p>
          <a:p>
            <a:pPr eaLnBrk="1" hangingPunct="1">
              <a:lnSpc>
                <a:spcPct val="80000"/>
              </a:lnSpc>
              <a:defRPr/>
            </a:pPr>
            <a:r>
              <a:rPr lang="en-US" sz="2100" dirty="0"/>
              <a:t>Looking for the big picture</a:t>
            </a:r>
          </a:p>
          <a:p>
            <a:pPr eaLnBrk="1" hangingPunct="1">
              <a:lnSpc>
                <a:spcPct val="80000"/>
              </a:lnSpc>
              <a:defRPr/>
            </a:pPr>
            <a:r>
              <a:rPr lang="en-US" sz="2100" dirty="0"/>
              <a:t>Having hunches; “ideas out of nowhere</a:t>
            </a:r>
          </a:p>
          <a:p>
            <a:pPr eaLnBrk="1" hangingPunct="1">
              <a:lnSpc>
                <a:spcPct val="80000"/>
              </a:lnSpc>
              <a:defRPr/>
            </a:pPr>
            <a:r>
              <a:rPr lang="en-US" sz="2100" dirty="0"/>
              <a:t>Letting “the mind tell the eyes”</a:t>
            </a:r>
          </a:p>
          <a:p>
            <a:pPr eaLnBrk="1" hangingPunct="1">
              <a:lnSpc>
                <a:spcPct val="80000"/>
              </a:lnSpc>
              <a:defRPr/>
            </a:pPr>
            <a:endParaRPr lang="en-US" sz="2000"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F610563-0AEA-4B73-939D-73C516DF0518}"/>
              </a:ext>
            </a:extLst>
          </p:cNvPr>
          <p:cNvSpPr>
            <a:spLocks noGrp="1" noChangeArrowheads="1"/>
          </p:cNvSpPr>
          <p:nvPr>
            <p:ph type="title"/>
          </p:nvPr>
        </p:nvSpPr>
        <p:spPr/>
        <p:txBody>
          <a:bodyPr>
            <a:normAutofit/>
          </a:bodyPr>
          <a:lstStyle/>
          <a:p>
            <a:pPr eaLnBrk="1" hangingPunct="1">
              <a:defRPr/>
            </a:pPr>
            <a:r>
              <a:rPr lang="en-US" sz="3600" dirty="0"/>
              <a:t>Understanding the Sixteen Types</a:t>
            </a:r>
            <a:endParaRPr lang="en-US" sz="2400" dirty="0"/>
          </a:p>
        </p:txBody>
      </p:sp>
      <p:sp>
        <p:nvSpPr>
          <p:cNvPr id="59395" name="Rectangle 3">
            <a:extLst>
              <a:ext uri="{FF2B5EF4-FFF2-40B4-BE49-F238E27FC236}">
                <a16:creationId xmlns:a16="http://schemas.microsoft.com/office/drawing/2014/main" id="{3242E9BB-833A-4834-8481-DEC14F56A567}"/>
              </a:ext>
            </a:extLst>
          </p:cNvPr>
          <p:cNvSpPr>
            <a:spLocks noGrp="1" noChangeArrowheads="1"/>
          </p:cNvSpPr>
          <p:nvPr>
            <p:ph sz="half" idx="1"/>
          </p:nvPr>
        </p:nvSpPr>
        <p:spPr>
          <a:xfrm>
            <a:off x="609600" y="2209800"/>
            <a:ext cx="4495800" cy="3886200"/>
          </a:xfrm>
        </p:spPr>
        <p:txBody>
          <a:bodyPr>
            <a:normAutofit/>
          </a:bodyPr>
          <a:lstStyle/>
          <a:p>
            <a:pPr eaLnBrk="1" hangingPunct="1">
              <a:lnSpc>
                <a:spcPct val="80000"/>
              </a:lnSpc>
              <a:buFont typeface="Symbol" panose="05050102010706020507" pitchFamily="18" charset="2"/>
              <a:buNone/>
              <a:defRPr/>
            </a:pPr>
            <a:r>
              <a:rPr lang="en-US" i="1" dirty="0"/>
              <a:t>Thinking Judgment (T)</a:t>
            </a:r>
          </a:p>
          <a:p>
            <a:pPr eaLnBrk="1" hangingPunct="1">
              <a:lnSpc>
                <a:spcPct val="80000"/>
              </a:lnSpc>
              <a:defRPr/>
            </a:pPr>
            <a:r>
              <a:rPr lang="en-US" sz="2000" dirty="0"/>
              <a:t>Using logical analysis</a:t>
            </a:r>
          </a:p>
          <a:p>
            <a:pPr eaLnBrk="1" hangingPunct="1">
              <a:lnSpc>
                <a:spcPct val="80000"/>
              </a:lnSpc>
              <a:defRPr/>
            </a:pPr>
            <a:r>
              <a:rPr lang="en-US" sz="2000" dirty="0"/>
              <a:t>Using objective and interpersonal criteria</a:t>
            </a:r>
          </a:p>
          <a:p>
            <a:pPr eaLnBrk="1" hangingPunct="1">
              <a:lnSpc>
                <a:spcPct val="80000"/>
              </a:lnSpc>
              <a:defRPr/>
            </a:pPr>
            <a:r>
              <a:rPr lang="en-US" sz="2000" dirty="0"/>
              <a:t>Drawing cause and effect relationships</a:t>
            </a:r>
          </a:p>
          <a:p>
            <a:pPr eaLnBrk="1" hangingPunct="1">
              <a:lnSpc>
                <a:spcPct val="80000"/>
              </a:lnSpc>
              <a:defRPr/>
            </a:pPr>
            <a:r>
              <a:rPr lang="en-US" sz="2000" dirty="0"/>
              <a:t>Being firm-minded</a:t>
            </a:r>
          </a:p>
          <a:p>
            <a:pPr eaLnBrk="1" hangingPunct="1">
              <a:lnSpc>
                <a:spcPct val="80000"/>
              </a:lnSpc>
              <a:defRPr/>
            </a:pPr>
            <a:r>
              <a:rPr lang="en-US" sz="2000" dirty="0"/>
              <a:t>Appreciates logical order</a:t>
            </a:r>
          </a:p>
          <a:p>
            <a:pPr eaLnBrk="1" hangingPunct="1">
              <a:lnSpc>
                <a:spcPct val="80000"/>
              </a:lnSpc>
              <a:defRPr/>
            </a:pPr>
            <a:r>
              <a:rPr lang="en-US" sz="2000" dirty="0"/>
              <a:t>Being skeptical</a:t>
            </a:r>
          </a:p>
        </p:txBody>
      </p:sp>
      <p:sp>
        <p:nvSpPr>
          <p:cNvPr id="59396" name="Rectangle 4">
            <a:extLst>
              <a:ext uri="{FF2B5EF4-FFF2-40B4-BE49-F238E27FC236}">
                <a16:creationId xmlns:a16="http://schemas.microsoft.com/office/drawing/2014/main" id="{EF9BA926-2C55-4E68-8F6C-B4C5E473E4FA}"/>
              </a:ext>
            </a:extLst>
          </p:cNvPr>
          <p:cNvSpPr>
            <a:spLocks noGrp="1" noChangeArrowheads="1"/>
          </p:cNvSpPr>
          <p:nvPr>
            <p:ph sz="half" idx="2"/>
          </p:nvPr>
        </p:nvSpPr>
        <p:spPr>
          <a:xfrm>
            <a:off x="4953000" y="2219650"/>
            <a:ext cx="3733800" cy="3794173"/>
          </a:xfrm>
        </p:spPr>
        <p:txBody>
          <a:bodyPr>
            <a:normAutofit/>
          </a:bodyPr>
          <a:lstStyle/>
          <a:p>
            <a:pPr eaLnBrk="1" hangingPunct="1">
              <a:lnSpc>
                <a:spcPct val="80000"/>
              </a:lnSpc>
              <a:buFont typeface="Symbol" panose="05050102010706020507" pitchFamily="18" charset="2"/>
              <a:buNone/>
              <a:defRPr/>
            </a:pPr>
            <a:r>
              <a:rPr lang="en-US" i="1" dirty="0"/>
              <a:t>Feeling Judgment (F)</a:t>
            </a:r>
          </a:p>
          <a:p>
            <a:pPr eaLnBrk="1" hangingPunct="1">
              <a:lnSpc>
                <a:spcPct val="80000"/>
              </a:lnSpc>
              <a:defRPr/>
            </a:pPr>
            <a:r>
              <a:rPr lang="en-US" sz="2000" dirty="0"/>
              <a:t>Applying personal priorities</a:t>
            </a:r>
          </a:p>
          <a:p>
            <a:pPr eaLnBrk="1" hangingPunct="1">
              <a:lnSpc>
                <a:spcPct val="80000"/>
              </a:lnSpc>
              <a:defRPr/>
            </a:pPr>
            <a:r>
              <a:rPr lang="en-US" sz="2000" dirty="0"/>
              <a:t>Weighing human values &amp; motives, my own and others</a:t>
            </a:r>
          </a:p>
          <a:p>
            <a:pPr eaLnBrk="1" hangingPunct="1">
              <a:lnSpc>
                <a:spcPct val="80000"/>
              </a:lnSpc>
              <a:defRPr/>
            </a:pPr>
            <a:r>
              <a:rPr lang="en-US" sz="2000" dirty="0"/>
              <a:t>Appreciating</a:t>
            </a:r>
          </a:p>
          <a:p>
            <a:pPr eaLnBrk="1" hangingPunct="1">
              <a:lnSpc>
                <a:spcPct val="80000"/>
              </a:lnSpc>
              <a:defRPr/>
            </a:pPr>
            <a:r>
              <a:rPr lang="en-US" sz="2000" dirty="0"/>
              <a:t>Valuing warmth in relationships</a:t>
            </a:r>
          </a:p>
          <a:p>
            <a:pPr eaLnBrk="1" hangingPunct="1">
              <a:lnSpc>
                <a:spcPct val="80000"/>
              </a:lnSpc>
              <a:defRPr/>
            </a:pPr>
            <a:r>
              <a:rPr lang="en-US" sz="2000" dirty="0"/>
              <a:t>Appreciates harmony; trusting</a:t>
            </a:r>
          </a:p>
          <a:p>
            <a:pPr eaLnBrk="1" hangingPunct="1">
              <a:lnSpc>
                <a:spcPct val="80000"/>
              </a:lnSpc>
              <a:defRPr/>
            </a:pPr>
            <a:endParaRPr lang="en-US" sz="2400"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18C4912-E43A-4038-A631-2D10DFE7CD8E}"/>
              </a:ext>
            </a:extLst>
          </p:cNvPr>
          <p:cNvSpPr>
            <a:spLocks noGrp="1" noChangeArrowheads="1"/>
          </p:cNvSpPr>
          <p:nvPr>
            <p:ph type="title"/>
          </p:nvPr>
        </p:nvSpPr>
        <p:spPr/>
        <p:txBody>
          <a:bodyPr>
            <a:normAutofit/>
          </a:bodyPr>
          <a:lstStyle/>
          <a:p>
            <a:pPr eaLnBrk="1" hangingPunct="1">
              <a:defRPr/>
            </a:pPr>
            <a:r>
              <a:rPr lang="en-US" sz="3600" dirty="0"/>
              <a:t>Understanding the Sixteen Types</a:t>
            </a:r>
            <a:endParaRPr lang="en-US" sz="2400" dirty="0"/>
          </a:p>
        </p:txBody>
      </p:sp>
      <p:sp>
        <p:nvSpPr>
          <p:cNvPr id="61443" name="Rectangle 3">
            <a:extLst>
              <a:ext uri="{FF2B5EF4-FFF2-40B4-BE49-F238E27FC236}">
                <a16:creationId xmlns:a16="http://schemas.microsoft.com/office/drawing/2014/main" id="{A377018D-4C95-4D63-B43B-3674C9ADD8FF}"/>
              </a:ext>
            </a:extLst>
          </p:cNvPr>
          <p:cNvSpPr>
            <a:spLocks noGrp="1" noChangeArrowheads="1"/>
          </p:cNvSpPr>
          <p:nvPr>
            <p:ph sz="half" idx="1"/>
          </p:nvPr>
        </p:nvSpPr>
        <p:spPr>
          <a:xfrm>
            <a:off x="533400" y="2438400"/>
            <a:ext cx="4188628" cy="3597274"/>
          </a:xfrm>
        </p:spPr>
        <p:txBody>
          <a:bodyPr>
            <a:normAutofit/>
          </a:bodyPr>
          <a:lstStyle/>
          <a:p>
            <a:pPr eaLnBrk="1" hangingPunct="1">
              <a:lnSpc>
                <a:spcPct val="80000"/>
              </a:lnSpc>
              <a:buFont typeface="Symbol" panose="05050102010706020507" pitchFamily="18" charset="2"/>
              <a:buNone/>
              <a:defRPr/>
            </a:pPr>
            <a:r>
              <a:rPr lang="en-US" i="1" dirty="0"/>
              <a:t>Judging (J)</a:t>
            </a:r>
          </a:p>
          <a:p>
            <a:pPr eaLnBrk="1" hangingPunct="1">
              <a:lnSpc>
                <a:spcPct val="80000"/>
              </a:lnSpc>
              <a:defRPr/>
            </a:pPr>
            <a:r>
              <a:rPr lang="en-US" sz="2200" dirty="0"/>
              <a:t>Using thinking or feeling judgment outwardly</a:t>
            </a:r>
          </a:p>
          <a:p>
            <a:pPr eaLnBrk="1" hangingPunct="1">
              <a:lnSpc>
                <a:spcPct val="80000"/>
              </a:lnSpc>
              <a:defRPr/>
            </a:pPr>
            <a:r>
              <a:rPr lang="en-US" sz="2200" dirty="0"/>
              <a:t>Deciding and planning</a:t>
            </a:r>
          </a:p>
          <a:p>
            <a:pPr eaLnBrk="1" hangingPunct="1">
              <a:lnSpc>
                <a:spcPct val="80000"/>
              </a:lnSpc>
              <a:defRPr/>
            </a:pPr>
            <a:r>
              <a:rPr lang="en-US" sz="2200" dirty="0"/>
              <a:t>Controlling and regulating</a:t>
            </a:r>
          </a:p>
          <a:p>
            <a:pPr eaLnBrk="1" hangingPunct="1">
              <a:lnSpc>
                <a:spcPct val="80000"/>
              </a:lnSpc>
              <a:defRPr/>
            </a:pPr>
            <a:r>
              <a:rPr lang="en-US" sz="2200" dirty="0"/>
              <a:t>Goal oriented</a:t>
            </a:r>
          </a:p>
          <a:p>
            <a:pPr eaLnBrk="1" hangingPunct="1">
              <a:lnSpc>
                <a:spcPct val="80000"/>
              </a:lnSpc>
              <a:defRPr/>
            </a:pPr>
            <a:r>
              <a:rPr lang="en-US" sz="2200" dirty="0"/>
              <a:t>Wanting closure, even when data are incomplete</a:t>
            </a:r>
          </a:p>
        </p:txBody>
      </p:sp>
      <p:sp>
        <p:nvSpPr>
          <p:cNvPr id="61444" name="Rectangle 4">
            <a:extLst>
              <a:ext uri="{FF2B5EF4-FFF2-40B4-BE49-F238E27FC236}">
                <a16:creationId xmlns:a16="http://schemas.microsoft.com/office/drawing/2014/main" id="{49DEFABC-73E2-41A2-9E56-496A20EC322F}"/>
              </a:ext>
            </a:extLst>
          </p:cNvPr>
          <p:cNvSpPr>
            <a:spLocks noGrp="1" noChangeArrowheads="1"/>
          </p:cNvSpPr>
          <p:nvPr>
            <p:ph sz="half" idx="2"/>
          </p:nvPr>
        </p:nvSpPr>
        <p:spPr>
          <a:xfrm>
            <a:off x="4953000" y="2438400"/>
            <a:ext cx="3733800" cy="3575424"/>
          </a:xfrm>
        </p:spPr>
        <p:txBody>
          <a:bodyPr>
            <a:normAutofit/>
          </a:bodyPr>
          <a:lstStyle/>
          <a:p>
            <a:pPr eaLnBrk="1" hangingPunct="1">
              <a:lnSpc>
                <a:spcPct val="80000"/>
              </a:lnSpc>
              <a:buFont typeface="Symbol" panose="05050102010706020507" pitchFamily="18" charset="2"/>
              <a:buNone/>
              <a:defRPr/>
            </a:pPr>
            <a:r>
              <a:rPr lang="en-US" i="1" dirty="0"/>
              <a:t>Perceiving (P)</a:t>
            </a:r>
          </a:p>
          <a:p>
            <a:pPr eaLnBrk="1" hangingPunct="1">
              <a:lnSpc>
                <a:spcPct val="80000"/>
              </a:lnSpc>
              <a:defRPr/>
            </a:pPr>
            <a:r>
              <a:rPr lang="en-US" sz="2200" dirty="0"/>
              <a:t>Using sensing or intuitive perception outwardly</a:t>
            </a:r>
          </a:p>
          <a:p>
            <a:pPr eaLnBrk="1" hangingPunct="1">
              <a:lnSpc>
                <a:spcPct val="80000"/>
              </a:lnSpc>
              <a:defRPr/>
            </a:pPr>
            <a:r>
              <a:rPr lang="en-US" sz="2200" dirty="0"/>
              <a:t>Taking in information</a:t>
            </a:r>
          </a:p>
          <a:p>
            <a:pPr eaLnBrk="1" hangingPunct="1">
              <a:lnSpc>
                <a:spcPct val="80000"/>
              </a:lnSpc>
              <a:defRPr/>
            </a:pPr>
            <a:r>
              <a:rPr lang="en-US" sz="2200" dirty="0"/>
              <a:t>Adapting and changing</a:t>
            </a:r>
          </a:p>
          <a:p>
            <a:pPr eaLnBrk="1" hangingPunct="1">
              <a:lnSpc>
                <a:spcPct val="80000"/>
              </a:lnSpc>
              <a:defRPr/>
            </a:pPr>
            <a:r>
              <a:rPr lang="en-US" sz="2200" dirty="0"/>
              <a:t>Curious and interested</a:t>
            </a:r>
          </a:p>
          <a:p>
            <a:pPr eaLnBrk="1" hangingPunct="1">
              <a:lnSpc>
                <a:spcPct val="80000"/>
              </a:lnSpc>
              <a:defRPr/>
            </a:pPr>
            <a:r>
              <a:rPr lang="en-US" sz="2200" dirty="0"/>
              <a:t>Open-minded</a:t>
            </a:r>
          </a:p>
          <a:p>
            <a:pPr eaLnBrk="1" hangingPunct="1">
              <a:lnSpc>
                <a:spcPct val="80000"/>
              </a:lnSpc>
              <a:defRPr/>
            </a:pPr>
            <a:r>
              <a:rPr lang="en-US" sz="2200" dirty="0"/>
              <a:t>Resisting closure to obtain more data</a:t>
            </a:r>
          </a:p>
          <a:p>
            <a:pPr eaLnBrk="1" hangingPunct="1">
              <a:lnSpc>
                <a:spcPct val="80000"/>
              </a:lnSpc>
              <a:defRPr/>
            </a:pPr>
            <a:endParaRPr lang="en-US" sz="2400"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4D943A3-3171-40B2-9EC8-2D13F815C8EE}"/>
              </a:ext>
            </a:extLst>
          </p:cNvPr>
          <p:cNvSpPr>
            <a:spLocks noGrp="1" noChangeArrowheads="1"/>
          </p:cNvSpPr>
          <p:nvPr>
            <p:ph type="title"/>
          </p:nvPr>
        </p:nvSpPr>
        <p:spPr/>
        <p:txBody>
          <a:bodyPr>
            <a:normAutofit fontScale="90000"/>
          </a:bodyPr>
          <a:lstStyle/>
          <a:p>
            <a:pPr algn="ctr" eaLnBrk="1" hangingPunct="1">
              <a:defRPr/>
            </a:pPr>
            <a:r>
              <a:rPr lang="en-US" sz="3600" dirty="0"/>
              <a:t>Which Do You Prefer?</a:t>
            </a:r>
            <a:br>
              <a:rPr lang="en-US" sz="3600" dirty="0"/>
            </a:br>
            <a:r>
              <a:rPr lang="en-US" sz="2800" dirty="0"/>
              <a:t>Implications for Action</a:t>
            </a:r>
            <a:br>
              <a:rPr lang="en-US" sz="3600" dirty="0"/>
            </a:br>
            <a:endParaRPr lang="en-US" sz="1600" i="1" dirty="0"/>
          </a:p>
        </p:txBody>
      </p:sp>
      <p:sp>
        <p:nvSpPr>
          <p:cNvPr id="55299" name="Rectangle 3">
            <a:extLst>
              <a:ext uri="{FF2B5EF4-FFF2-40B4-BE49-F238E27FC236}">
                <a16:creationId xmlns:a16="http://schemas.microsoft.com/office/drawing/2014/main" id="{7F4033B2-E9B9-4825-AC25-1F2DB26F3300}"/>
              </a:ext>
            </a:extLst>
          </p:cNvPr>
          <p:cNvSpPr>
            <a:spLocks noGrp="1" noChangeArrowheads="1"/>
          </p:cNvSpPr>
          <p:nvPr>
            <p:ph idx="1"/>
          </p:nvPr>
        </p:nvSpPr>
        <p:spPr>
          <a:xfrm>
            <a:off x="685800" y="2362200"/>
            <a:ext cx="8001000" cy="3962399"/>
          </a:xfrm>
        </p:spPr>
        <p:txBody>
          <a:bodyPr>
            <a:normAutofit fontScale="92500" lnSpcReduction="20000"/>
          </a:bodyPr>
          <a:lstStyle/>
          <a:p>
            <a:pPr eaLnBrk="1" hangingPunct="1">
              <a:lnSpc>
                <a:spcPct val="80000"/>
              </a:lnSpc>
              <a:spcAft>
                <a:spcPct val="35000"/>
              </a:spcAft>
              <a:defRPr/>
            </a:pPr>
            <a:r>
              <a:rPr lang="en-US" sz="2000" b="0" dirty="0"/>
              <a:t>Interpersonal Response</a:t>
            </a:r>
          </a:p>
          <a:p>
            <a:pPr lvl="2" eaLnBrk="1" hangingPunct="1">
              <a:lnSpc>
                <a:spcPct val="80000"/>
              </a:lnSpc>
              <a:spcAft>
                <a:spcPct val="35000"/>
              </a:spcAft>
              <a:buFontTx/>
              <a:buNone/>
              <a:defRPr/>
            </a:pPr>
            <a:r>
              <a:rPr lang="en-US" sz="1600" b="0" dirty="0"/>
              <a:t>Some People Prefer To:		Others Prefer to:</a:t>
            </a:r>
          </a:p>
          <a:p>
            <a:pPr lvl="2" eaLnBrk="1" hangingPunct="1">
              <a:lnSpc>
                <a:spcPct val="80000"/>
              </a:lnSpc>
              <a:spcAft>
                <a:spcPct val="35000"/>
              </a:spcAft>
              <a:buFontTx/>
              <a:buNone/>
              <a:defRPr/>
            </a:pPr>
            <a:r>
              <a:rPr lang="en-US" sz="1800" dirty="0"/>
              <a:t>TALK IT OUT</a:t>
            </a:r>
            <a:r>
              <a:rPr lang="en-US" sz="1600" b="0" dirty="0"/>
              <a:t>			</a:t>
            </a:r>
            <a:r>
              <a:rPr lang="en-US" sz="1800" dirty="0"/>
              <a:t>THINK IT THROUGH</a:t>
            </a:r>
          </a:p>
          <a:p>
            <a:pPr eaLnBrk="1" hangingPunct="1">
              <a:lnSpc>
                <a:spcPct val="80000"/>
              </a:lnSpc>
              <a:spcAft>
                <a:spcPct val="35000"/>
              </a:spcAft>
              <a:defRPr/>
            </a:pPr>
            <a:r>
              <a:rPr lang="en-US" sz="2000" b="0" dirty="0"/>
              <a:t>Focus of Information</a:t>
            </a:r>
          </a:p>
          <a:p>
            <a:pPr lvl="2" eaLnBrk="1" hangingPunct="1">
              <a:lnSpc>
                <a:spcPct val="80000"/>
              </a:lnSpc>
              <a:spcAft>
                <a:spcPct val="35000"/>
              </a:spcAft>
              <a:buFontTx/>
              <a:buNone/>
              <a:defRPr/>
            </a:pPr>
            <a:r>
              <a:rPr lang="en-US" sz="1600" b="0" dirty="0"/>
              <a:t>Some People Prefer:			Others Prefer:</a:t>
            </a:r>
          </a:p>
          <a:p>
            <a:pPr lvl="2" eaLnBrk="1" hangingPunct="1">
              <a:lnSpc>
                <a:spcPct val="80000"/>
              </a:lnSpc>
              <a:spcAft>
                <a:spcPct val="35000"/>
              </a:spcAft>
              <a:buFontTx/>
              <a:buNone/>
              <a:defRPr/>
            </a:pPr>
            <a:r>
              <a:rPr lang="en-US" sz="1800" dirty="0"/>
              <a:t>SPECIFICS</a:t>
            </a:r>
            <a:r>
              <a:rPr lang="en-US" sz="1600" b="0" dirty="0"/>
              <a:t>			</a:t>
            </a:r>
            <a:r>
              <a:rPr lang="en-US" sz="1800" dirty="0"/>
              <a:t>THE BIG PICTURE</a:t>
            </a:r>
          </a:p>
          <a:p>
            <a:pPr eaLnBrk="1" hangingPunct="1">
              <a:lnSpc>
                <a:spcPct val="80000"/>
              </a:lnSpc>
              <a:spcAft>
                <a:spcPct val="35000"/>
              </a:spcAft>
              <a:defRPr/>
            </a:pPr>
            <a:r>
              <a:rPr lang="en-US" sz="2000" b="0" dirty="0"/>
              <a:t>Reason for Action</a:t>
            </a:r>
          </a:p>
          <a:p>
            <a:pPr lvl="2" eaLnBrk="1" hangingPunct="1">
              <a:lnSpc>
                <a:spcPct val="80000"/>
              </a:lnSpc>
              <a:spcAft>
                <a:spcPct val="35000"/>
              </a:spcAft>
              <a:buFontTx/>
              <a:buNone/>
              <a:defRPr/>
            </a:pPr>
            <a:r>
              <a:rPr lang="en-US" sz="1600" b="0" dirty="0"/>
              <a:t>Some People Prefer:			Others Prefer:</a:t>
            </a:r>
          </a:p>
          <a:p>
            <a:pPr lvl="2" eaLnBrk="1" hangingPunct="1">
              <a:lnSpc>
                <a:spcPct val="80000"/>
              </a:lnSpc>
              <a:spcAft>
                <a:spcPct val="35000"/>
              </a:spcAft>
              <a:buFontTx/>
              <a:buNone/>
              <a:defRPr/>
            </a:pPr>
            <a:r>
              <a:rPr lang="en-US" sz="1800" dirty="0"/>
              <a:t>LOGICAL IMPLICATIONS</a:t>
            </a:r>
            <a:r>
              <a:rPr lang="en-US" sz="1600" dirty="0"/>
              <a:t>    		</a:t>
            </a:r>
            <a:r>
              <a:rPr lang="en-US" sz="1800" dirty="0"/>
              <a:t>IMPACT ON PEOPLE</a:t>
            </a:r>
          </a:p>
          <a:p>
            <a:pPr eaLnBrk="1" hangingPunct="1">
              <a:lnSpc>
                <a:spcPct val="80000"/>
              </a:lnSpc>
              <a:spcAft>
                <a:spcPct val="35000"/>
              </a:spcAft>
              <a:defRPr/>
            </a:pPr>
            <a:r>
              <a:rPr lang="en-US" sz="2000" b="0" dirty="0"/>
              <a:t>Approach to Problem Solving</a:t>
            </a:r>
          </a:p>
          <a:p>
            <a:pPr lvl="2" eaLnBrk="1" hangingPunct="1">
              <a:lnSpc>
                <a:spcPct val="80000"/>
              </a:lnSpc>
              <a:spcAft>
                <a:spcPct val="35000"/>
              </a:spcAft>
              <a:buFontTx/>
              <a:buNone/>
              <a:defRPr/>
            </a:pPr>
            <a:r>
              <a:rPr lang="en-US" sz="1600" b="0" dirty="0"/>
              <a:t>Some People Prefer:			Others Prefer:</a:t>
            </a:r>
          </a:p>
          <a:p>
            <a:pPr lvl="2" eaLnBrk="1" hangingPunct="1">
              <a:lnSpc>
                <a:spcPct val="80000"/>
              </a:lnSpc>
              <a:spcAft>
                <a:spcPct val="35000"/>
              </a:spcAft>
              <a:buFontTx/>
              <a:buNone/>
              <a:defRPr/>
            </a:pPr>
            <a:r>
              <a:rPr lang="en-US" sz="1800" dirty="0"/>
              <a:t>JOY OF CLOSURE</a:t>
            </a:r>
            <a:r>
              <a:rPr lang="en-US" sz="1600" b="0" dirty="0"/>
              <a:t>			</a:t>
            </a:r>
            <a:r>
              <a:rPr lang="en-US" sz="1800" dirty="0"/>
              <a:t>JOY OF PROCESS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ppt_x</p:attrName>
                                        </p:attrNameLst>
                                      </p:cBhvr>
                                      <p:tavLst>
                                        <p:tav tm="0">
                                          <p:val>
                                            <p:strVal val="#ppt_x-.2"/>
                                          </p:val>
                                        </p:tav>
                                        <p:tav tm="100000">
                                          <p:val>
                                            <p:strVal val="#ppt_x"/>
                                          </p:val>
                                        </p:tav>
                                      </p:tavLst>
                                    </p:anim>
                                    <p:anim calcmode="lin" valueType="num">
                                      <p:cBhvr>
                                        <p:cTn id="8" dur="1000" fill="hold"/>
                                        <p:tgtEl>
                                          <p:spTgt spid="552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5299">
                                            <p:txEl>
                                              <p:pRg st="0" end="0"/>
                                            </p:txEl>
                                          </p:spTgt>
                                        </p:tgtEl>
                                        <p:attrNameLst>
                                          <p:attrName>style.visibility</p:attrName>
                                        </p:attrNameLst>
                                      </p:cBhvr>
                                      <p:to>
                                        <p:strVal val="visible"/>
                                      </p:to>
                                    </p:set>
                                    <p:animEffect transition="in" filter="fade">
                                      <p:cBhvr>
                                        <p:cTn id="14" dur="500"/>
                                        <p:tgtEl>
                                          <p:spTgt spid="55299">
                                            <p:txEl>
                                              <p:pRg st="0" end="0"/>
                                            </p:txEl>
                                          </p:spTgt>
                                        </p:tgtEl>
                                      </p:cBhvr>
                                    </p:animEffect>
                                    <p:anim calcmode="lin" valueType="num">
                                      <p:cBhvr>
                                        <p:cTn id="15"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529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55299">
                                            <p:txEl>
                                              <p:pRg st="1" end="1"/>
                                            </p:txEl>
                                          </p:spTgt>
                                        </p:tgtEl>
                                        <p:attrNameLst>
                                          <p:attrName>style.visibility</p:attrName>
                                        </p:attrNameLst>
                                      </p:cBhvr>
                                      <p:to>
                                        <p:strVal val="visible"/>
                                      </p:to>
                                    </p:set>
                                    <p:animEffect transition="in" filter="fade">
                                      <p:cBhvr>
                                        <p:cTn id="19" dur="500"/>
                                        <p:tgtEl>
                                          <p:spTgt spid="55299">
                                            <p:txEl>
                                              <p:pRg st="1" end="1"/>
                                            </p:txEl>
                                          </p:spTgt>
                                        </p:tgtEl>
                                      </p:cBhvr>
                                    </p:animEffect>
                                    <p:anim calcmode="lin" valueType="num">
                                      <p:cBhvr>
                                        <p:cTn id="20"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529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55299">
                                            <p:txEl>
                                              <p:pRg st="2" end="2"/>
                                            </p:txEl>
                                          </p:spTgt>
                                        </p:tgtEl>
                                        <p:attrNameLst>
                                          <p:attrName>style.visibility</p:attrName>
                                        </p:attrNameLst>
                                      </p:cBhvr>
                                      <p:to>
                                        <p:strVal val="visible"/>
                                      </p:to>
                                    </p:set>
                                    <p:animEffect transition="in" filter="fade">
                                      <p:cBhvr>
                                        <p:cTn id="24" dur="500"/>
                                        <p:tgtEl>
                                          <p:spTgt spid="55299">
                                            <p:txEl>
                                              <p:pRg st="2" end="2"/>
                                            </p:txEl>
                                          </p:spTgt>
                                        </p:tgtEl>
                                      </p:cBhvr>
                                    </p:animEffect>
                                    <p:anim calcmode="lin" valueType="num">
                                      <p:cBhvr>
                                        <p:cTn id="25"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52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55299">
                                            <p:txEl>
                                              <p:pRg st="3" end="3"/>
                                            </p:txEl>
                                          </p:spTgt>
                                        </p:tgtEl>
                                        <p:attrNameLst>
                                          <p:attrName>style.visibility</p:attrName>
                                        </p:attrNameLst>
                                      </p:cBhvr>
                                      <p:to>
                                        <p:strVal val="visible"/>
                                      </p:to>
                                    </p:set>
                                    <p:animEffect transition="in" filter="fade">
                                      <p:cBhvr>
                                        <p:cTn id="31" dur="500"/>
                                        <p:tgtEl>
                                          <p:spTgt spid="55299">
                                            <p:txEl>
                                              <p:pRg st="3" end="3"/>
                                            </p:txEl>
                                          </p:spTgt>
                                        </p:tgtEl>
                                      </p:cBhvr>
                                    </p:animEffect>
                                    <p:anim calcmode="lin" valueType="num">
                                      <p:cBhvr>
                                        <p:cTn id="32"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55299">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55299">
                                            <p:txEl>
                                              <p:pRg st="4" end="4"/>
                                            </p:txEl>
                                          </p:spTgt>
                                        </p:tgtEl>
                                        <p:attrNameLst>
                                          <p:attrName>style.visibility</p:attrName>
                                        </p:attrNameLst>
                                      </p:cBhvr>
                                      <p:to>
                                        <p:strVal val="visible"/>
                                      </p:to>
                                    </p:set>
                                    <p:animEffect transition="in" filter="fade">
                                      <p:cBhvr>
                                        <p:cTn id="36" dur="500"/>
                                        <p:tgtEl>
                                          <p:spTgt spid="55299">
                                            <p:txEl>
                                              <p:pRg st="4" end="4"/>
                                            </p:txEl>
                                          </p:spTgt>
                                        </p:tgtEl>
                                      </p:cBhvr>
                                    </p:animEffect>
                                    <p:anim calcmode="lin" valueType="num">
                                      <p:cBhvr>
                                        <p:cTn id="3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55299">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55299">
                                            <p:txEl>
                                              <p:pRg st="5" end="5"/>
                                            </p:txEl>
                                          </p:spTgt>
                                        </p:tgtEl>
                                        <p:attrNameLst>
                                          <p:attrName>style.visibility</p:attrName>
                                        </p:attrNameLst>
                                      </p:cBhvr>
                                      <p:to>
                                        <p:strVal val="visible"/>
                                      </p:to>
                                    </p:set>
                                    <p:animEffect transition="in" filter="fade">
                                      <p:cBhvr>
                                        <p:cTn id="41" dur="500"/>
                                        <p:tgtEl>
                                          <p:spTgt spid="55299">
                                            <p:txEl>
                                              <p:pRg st="5" end="5"/>
                                            </p:txEl>
                                          </p:spTgt>
                                        </p:tgtEl>
                                      </p:cBhvr>
                                    </p:animEffect>
                                    <p:anim calcmode="lin" valueType="num">
                                      <p:cBhvr>
                                        <p:cTn id="42"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55299">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55299">
                                            <p:txEl>
                                              <p:pRg st="6" end="6"/>
                                            </p:txEl>
                                          </p:spTgt>
                                        </p:tgtEl>
                                        <p:attrNameLst>
                                          <p:attrName>style.visibility</p:attrName>
                                        </p:attrNameLst>
                                      </p:cBhvr>
                                      <p:to>
                                        <p:strVal val="visible"/>
                                      </p:to>
                                    </p:set>
                                    <p:animEffect transition="in" filter="fade">
                                      <p:cBhvr>
                                        <p:cTn id="48" dur="500"/>
                                        <p:tgtEl>
                                          <p:spTgt spid="55299">
                                            <p:txEl>
                                              <p:pRg st="6" end="6"/>
                                            </p:txEl>
                                          </p:spTgt>
                                        </p:tgtEl>
                                      </p:cBhvr>
                                    </p:animEffect>
                                    <p:anim calcmode="lin" valueType="num">
                                      <p:cBhvr>
                                        <p:cTn id="49"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55299">
                                            <p:txEl>
                                              <p:pRg st="6" end="6"/>
                                            </p:txEl>
                                          </p:spTgt>
                                        </p:tgtEl>
                                        <p:attrNameLst>
                                          <p:attrName>ppt_y</p:attrName>
                                        </p:attrNameLst>
                                      </p:cBhvr>
                                      <p:tavLst>
                                        <p:tav tm="0">
                                          <p:val>
                                            <p:strVal val="#ppt_y+.05"/>
                                          </p:val>
                                        </p:tav>
                                        <p:tav tm="100000">
                                          <p:val>
                                            <p:strVal val="#ppt_y"/>
                                          </p:val>
                                        </p:tav>
                                      </p:tavLst>
                                    </p:anim>
                                  </p:childTnLst>
                                </p:cTn>
                              </p:par>
                              <p:par>
                                <p:cTn id="51" presetID="44" presetClass="entr" presetSubtype="0" fill="hold" grpId="0" nodeType="withEffect">
                                  <p:stCondLst>
                                    <p:cond delay="0"/>
                                  </p:stCondLst>
                                  <p:childTnLst>
                                    <p:set>
                                      <p:cBhvr>
                                        <p:cTn id="52" dur="1" fill="hold">
                                          <p:stCondLst>
                                            <p:cond delay="0"/>
                                          </p:stCondLst>
                                        </p:cTn>
                                        <p:tgtEl>
                                          <p:spTgt spid="55299">
                                            <p:txEl>
                                              <p:pRg st="7" end="7"/>
                                            </p:txEl>
                                          </p:spTgt>
                                        </p:tgtEl>
                                        <p:attrNameLst>
                                          <p:attrName>style.visibility</p:attrName>
                                        </p:attrNameLst>
                                      </p:cBhvr>
                                      <p:to>
                                        <p:strVal val="visible"/>
                                      </p:to>
                                    </p:set>
                                    <p:animEffect transition="in" filter="fade">
                                      <p:cBhvr>
                                        <p:cTn id="53" dur="500"/>
                                        <p:tgtEl>
                                          <p:spTgt spid="55299">
                                            <p:txEl>
                                              <p:pRg st="7" end="7"/>
                                            </p:txEl>
                                          </p:spTgt>
                                        </p:tgtEl>
                                      </p:cBhvr>
                                    </p:animEffect>
                                    <p:anim calcmode="lin" valueType="num">
                                      <p:cBhvr>
                                        <p:cTn id="54"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55299">
                                            <p:txEl>
                                              <p:pRg st="7" end="7"/>
                                            </p:txEl>
                                          </p:spTgt>
                                        </p:tgtEl>
                                        <p:attrNameLst>
                                          <p:attrName>ppt_y</p:attrName>
                                        </p:attrNameLst>
                                      </p:cBhvr>
                                      <p:tavLst>
                                        <p:tav tm="0">
                                          <p:val>
                                            <p:strVal val="#ppt_y+.05"/>
                                          </p:val>
                                        </p:tav>
                                        <p:tav tm="100000">
                                          <p:val>
                                            <p:strVal val="#ppt_y"/>
                                          </p:val>
                                        </p:tav>
                                      </p:tavLst>
                                    </p:anim>
                                  </p:childTnLst>
                                </p:cTn>
                              </p:par>
                              <p:par>
                                <p:cTn id="56" presetID="44" presetClass="entr" presetSubtype="0" fill="hold" grpId="0" nodeType="withEffect">
                                  <p:stCondLst>
                                    <p:cond delay="0"/>
                                  </p:stCondLst>
                                  <p:childTnLst>
                                    <p:set>
                                      <p:cBhvr>
                                        <p:cTn id="57" dur="1" fill="hold">
                                          <p:stCondLst>
                                            <p:cond delay="0"/>
                                          </p:stCondLst>
                                        </p:cTn>
                                        <p:tgtEl>
                                          <p:spTgt spid="55299">
                                            <p:txEl>
                                              <p:pRg st="8" end="8"/>
                                            </p:txEl>
                                          </p:spTgt>
                                        </p:tgtEl>
                                        <p:attrNameLst>
                                          <p:attrName>style.visibility</p:attrName>
                                        </p:attrNameLst>
                                      </p:cBhvr>
                                      <p:to>
                                        <p:strVal val="visible"/>
                                      </p:to>
                                    </p:set>
                                    <p:animEffect transition="in" filter="fade">
                                      <p:cBhvr>
                                        <p:cTn id="58" dur="500"/>
                                        <p:tgtEl>
                                          <p:spTgt spid="55299">
                                            <p:txEl>
                                              <p:pRg st="8" end="8"/>
                                            </p:txEl>
                                          </p:spTgt>
                                        </p:tgtEl>
                                      </p:cBhvr>
                                    </p:animEffect>
                                    <p:anim calcmode="lin" valueType="num">
                                      <p:cBhvr>
                                        <p:cTn id="5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55299">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4" presetClass="entr" presetSubtype="0" fill="hold" grpId="0" nodeType="clickEffect">
                                  <p:stCondLst>
                                    <p:cond delay="0"/>
                                  </p:stCondLst>
                                  <p:childTnLst>
                                    <p:set>
                                      <p:cBhvr>
                                        <p:cTn id="64" dur="1" fill="hold">
                                          <p:stCondLst>
                                            <p:cond delay="0"/>
                                          </p:stCondLst>
                                        </p:cTn>
                                        <p:tgtEl>
                                          <p:spTgt spid="55299">
                                            <p:txEl>
                                              <p:pRg st="9" end="9"/>
                                            </p:txEl>
                                          </p:spTgt>
                                        </p:tgtEl>
                                        <p:attrNameLst>
                                          <p:attrName>style.visibility</p:attrName>
                                        </p:attrNameLst>
                                      </p:cBhvr>
                                      <p:to>
                                        <p:strVal val="visible"/>
                                      </p:to>
                                    </p:set>
                                    <p:animEffect transition="in" filter="fade">
                                      <p:cBhvr>
                                        <p:cTn id="65" dur="500"/>
                                        <p:tgtEl>
                                          <p:spTgt spid="55299">
                                            <p:txEl>
                                              <p:pRg st="9" end="9"/>
                                            </p:txEl>
                                          </p:spTgt>
                                        </p:tgtEl>
                                      </p:cBhvr>
                                    </p:animEffect>
                                    <p:anim calcmode="lin" valueType="num">
                                      <p:cBhvr>
                                        <p:cTn id="66"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55299">
                                            <p:txEl>
                                              <p:pRg st="9" end="9"/>
                                            </p:txEl>
                                          </p:spTgt>
                                        </p:tgtEl>
                                        <p:attrNameLst>
                                          <p:attrName>ppt_y</p:attrName>
                                        </p:attrNameLst>
                                      </p:cBhvr>
                                      <p:tavLst>
                                        <p:tav tm="0">
                                          <p:val>
                                            <p:strVal val="#ppt_y+.05"/>
                                          </p:val>
                                        </p:tav>
                                        <p:tav tm="100000">
                                          <p:val>
                                            <p:strVal val="#ppt_y"/>
                                          </p:val>
                                        </p:tav>
                                      </p:tavLst>
                                    </p:anim>
                                  </p:childTnLst>
                                </p:cTn>
                              </p:par>
                              <p:par>
                                <p:cTn id="68" presetID="44" presetClass="entr" presetSubtype="0" fill="hold" grpId="0" nodeType="withEffect">
                                  <p:stCondLst>
                                    <p:cond delay="0"/>
                                  </p:stCondLst>
                                  <p:childTnLst>
                                    <p:set>
                                      <p:cBhvr>
                                        <p:cTn id="69" dur="1" fill="hold">
                                          <p:stCondLst>
                                            <p:cond delay="0"/>
                                          </p:stCondLst>
                                        </p:cTn>
                                        <p:tgtEl>
                                          <p:spTgt spid="55299">
                                            <p:txEl>
                                              <p:pRg st="10" end="10"/>
                                            </p:txEl>
                                          </p:spTgt>
                                        </p:tgtEl>
                                        <p:attrNameLst>
                                          <p:attrName>style.visibility</p:attrName>
                                        </p:attrNameLst>
                                      </p:cBhvr>
                                      <p:to>
                                        <p:strVal val="visible"/>
                                      </p:to>
                                    </p:set>
                                    <p:animEffect transition="in" filter="fade">
                                      <p:cBhvr>
                                        <p:cTn id="70" dur="500"/>
                                        <p:tgtEl>
                                          <p:spTgt spid="55299">
                                            <p:txEl>
                                              <p:pRg st="10" end="10"/>
                                            </p:txEl>
                                          </p:spTgt>
                                        </p:tgtEl>
                                      </p:cBhvr>
                                    </p:animEffect>
                                    <p:anim calcmode="lin" valueType="num">
                                      <p:cBhvr>
                                        <p:cTn id="71"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p:cTn id="72" dur="500" fill="hold"/>
                                        <p:tgtEl>
                                          <p:spTgt spid="55299">
                                            <p:txEl>
                                              <p:pRg st="10" end="10"/>
                                            </p:txEl>
                                          </p:spTgt>
                                        </p:tgtEl>
                                        <p:attrNameLst>
                                          <p:attrName>ppt_y</p:attrName>
                                        </p:attrNameLst>
                                      </p:cBhvr>
                                      <p:tavLst>
                                        <p:tav tm="0">
                                          <p:val>
                                            <p:strVal val="#ppt_y+.05"/>
                                          </p:val>
                                        </p:tav>
                                        <p:tav tm="100000">
                                          <p:val>
                                            <p:strVal val="#ppt_y"/>
                                          </p:val>
                                        </p:tav>
                                      </p:tavLst>
                                    </p:anim>
                                  </p:childTnLst>
                                </p:cTn>
                              </p:par>
                              <p:par>
                                <p:cTn id="73" presetID="44" presetClass="entr" presetSubtype="0" fill="hold" grpId="0" nodeType="withEffect">
                                  <p:stCondLst>
                                    <p:cond delay="0"/>
                                  </p:stCondLst>
                                  <p:childTnLst>
                                    <p:set>
                                      <p:cBhvr>
                                        <p:cTn id="74" dur="1" fill="hold">
                                          <p:stCondLst>
                                            <p:cond delay="0"/>
                                          </p:stCondLst>
                                        </p:cTn>
                                        <p:tgtEl>
                                          <p:spTgt spid="55299">
                                            <p:txEl>
                                              <p:pRg st="11" end="11"/>
                                            </p:txEl>
                                          </p:spTgt>
                                        </p:tgtEl>
                                        <p:attrNameLst>
                                          <p:attrName>style.visibility</p:attrName>
                                        </p:attrNameLst>
                                      </p:cBhvr>
                                      <p:to>
                                        <p:strVal val="visible"/>
                                      </p:to>
                                    </p:set>
                                    <p:animEffect transition="in" filter="fade">
                                      <p:cBhvr>
                                        <p:cTn id="75" dur="500"/>
                                        <p:tgtEl>
                                          <p:spTgt spid="55299">
                                            <p:txEl>
                                              <p:pRg st="11" end="11"/>
                                            </p:txEl>
                                          </p:spTgt>
                                        </p:tgtEl>
                                      </p:cBhvr>
                                    </p:animEffect>
                                    <p:anim calcmode="lin" valueType="num">
                                      <p:cBhvr>
                                        <p:cTn id="76"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p:cTn id="77" dur="500" fill="hold"/>
                                        <p:tgtEl>
                                          <p:spTgt spid="55299">
                                            <p:txEl>
                                              <p:pRg st="11" end="1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83CC622-2A36-4BA0-A739-9C9B6E8AF554}"/>
              </a:ext>
            </a:extLst>
          </p:cNvPr>
          <p:cNvSpPr>
            <a:spLocks noGrp="1" noChangeArrowheads="1"/>
          </p:cNvSpPr>
          <p:nvPr>
            <p:ph type="title"/>
          </p:nvPr>
        </p:nvSpPr>
        <p:spPr/>
        <p:txBody>
          <a:bodyPr>
            <a:normAutofit/>
          </a:bodyPr>
          <a:lstStyle/>
          <a:p>
            <a:pPr eaLnBrk="1" hangingPunct="1">
              <a:defRPr/>
            </a:pPr>
            <a:r>
              <a:rPr lang="en-US" sz="3200" dirty="0"/>
              <a:t>Small Group Exercise</a:t>
            </a:r>
            <a:br>
              <a:rPr lang="en-US" sz="1600" dirty="0"/>
            </a:br>
            <a:endParaRPr lang="en-US" sz="1600" dirty="0"/>
          </a:p>
        </p:txBody>
      </p:sp>
      <p:sp>
        <p:nvSpPr>
          <p:cNvPr id="47107" name="Rectangle 3">
            <a:extLst>
              <a:ext uri="{FF2B5EF4-FFF2-40B4-BE49-F238E27FC236}">
                <a16:creationId xmlns:a16="http://schemas.microsoft.com/office/drawing/2014/main" id="{AAA10A04-4942-4C20-87EB-CCF27BC48D09}"/>
              </a:ext>
            </a:extLst>
          </p:cNvPr>
          <p:cNvSpPr>
            <a:spLocks noGrp="1" noChangeArrowheads="1"/>
          </p:cNvSpPr>
          <p:nvPr>
            <p:ph idx="1"/>
          </p:nvPr>
        </p:nvSpPr>
        <p:spPr>
          <a:xfrm>
            <a:off x="381000" y="1981200"/>
            <a:ext cx="8534399" cy="5029200"/>
          </a:xfrm>
        </p:spPr>
        <p:txBody>
          <a:bodyPr>
            <a:normAutofit/>
          </a:bodyPr>
          <a:lstStyle/>
          <a:p>
            <a:pPr marL="0" indent="0" eaLnBrk="1" hangingPunct="1">
              <a:lnSpc>
                <a:spcPct val="90000"/>
              </a:lnSpc>
              <a:buNone/>
              <a:defRPr/>
            </a:pPr>
            <a:r>
              <a:rPr lang="en-US" sz="2000" b="0" dirty="0">
                <a:cs typeface="Arial" charset="0"/>
              </a:rPr>
              <a:t>	</a:t>
            </a:r>
            <a:endParaRPr lang="en-US" sz="2000" b="1" dirty="0">
              <a:cs typeface="Arial" charset="0"/>
            </a:endParaRPr>
          </a:p>
          <a:p>
            <a:pPr marL="0" indent="0" eaLnBrk="1" hangingPunct="1">
              <a:lnSpc>
                <a:spcPct val="90000"/>
              </a:lnSpc>
              <a:buNone/>
              <a:defRPr/>
            </a:pPr>
            <a:r>
              <a:rPr lang="en-US" sz="2000" b="1" dirty="0">
                <a:cs typeface="Arial" charset="0"/>
              </a:rPr>
              <a:t>Group 1 (ST): Nora, Wendy</a:t>
            </a:r>
          </a:p>
          <a:p>
            <a:pPr marL="0" indent="0" eaLnBrk="1" hangingPunct="1">
              <a:lnSpc>
                <a:spcPct val="90000"/>
              </a:lnSpc>
              <a:buNone/>
              <a:defRPr/>
            </a:pPr>
            <a:r>
              <a:rPr lang="en-US" sz="2000" b="1" dirty="0">
                <a:cs typeface="Arial" charset="0"/>
              </a:rPr>
              <a:t>Group 2 (SF): NONE</a:t>
            </a:r>
          </a:p>
          <a:p>
            <a:pPr marL="0" indent="0" eaLnBrk="1" hangingPunct="1">
              <a:lnSpc>
                <a:spcPct val="90000"/>
              </a:lnSpc>
              <a:buNone/>
              <a:defRPr/>
            </a:pPr>
            <a:r>
              <a:rPr lang="en-US" sz="2000" b="1" dirty="0">
                <a:cs typeface="Arial" charset="0"/>
              </a:rPr>
              <a:t>Group 3 (NF): Melissa, Ahida, Loida, Doris,</a:t>
            </a:r>
          </a:p>
          <a:p>
            <a:pPr marL="0" indent="0" eaLnBrk="1" hangingPunct="1">
              <a:lnSpc>
                <a:spcPct val="90000"/>
              </a:lnSpc>
              <a:buNone/>
              <a:defRPr/>
            </a:pPr>
            <a:r>
              <a:rPr lang="en-US" sz="2000" b="1" dirty="0">
                <a:cs typeface="Arial" charset="0"/>
              </a:rPr>
              <a:t>	 Maria, Teresa, Joanne W., Becky, Soco</a:t>
            </a:r>
          </a:p>
          <a:p>
            <a:pPr marL="0" indent="0" eaLnBrk="1" hangingPunct="1">
              <a:lnSpc>
                <a:spcPct val="90000"/>
              </a:lnSpc>
              <a:buNone/>
              <a:defRPr/>
            </a:pPr>
            <a:r>
              <a:rPr lang="en-US" sz="2000" b="1" dirty="0">
                <a:cs typeface="Arial" charset="0"/>
              </a:rPr>
              <a:t>Group 4 (NT): Jackie, Joanne R., Xochitl, Ruth-Aimee</a:t>
            </a:r>
            <a:endParaRPr lang="en-US" sz="2000" b="0" dirty="0">
              <a:cs typeface="Arial" charset="0"/>
            </a:endParaRPr>
          </a:p>
          <a:p>
            <a:pPr marL="457200" lvl="1" indent="0" eaLnBrk="1" hangingPunct="1">
              <a:lnSpc>
                <a:spcPct val="90000"/>
              </a:lnSpc>
              <a:buNone/>
              <a:defRPr/>
            </a:pPr>
            <a:r>
              <a:rPr lang="en-US" sz="2000" b="0" dirty="0">
                <a:cs typeface="Arial" charset="0"/>
              </a:rPr>
              <a:t>Discuss the following questions</a:t>
            </a:r>
          </a:p>
          <a:p>
            <a:pPr marL="914400" lvl="1" indent="-457200" eaLnBrk="1" hangingPunct="1">
              <a:lnSpc>
                <a:spcPct val="90000"/>
              </a:lnSpc>
              <a:buFontTx/>
              <a:buAutoNum type="arabicPeriod"/>
              <a:defRPr/>
            </a:pPr>
            <a:r>
              <a:rPr lang="en-US" i="1" dirty="0">
                <a:cs typeface="Arial" charset="0"/>
              </a:rPr>
              <a:t>What do I want to be appreciated for?</a:t>
            </a:r>
          </a:p>
          <a:p>
            <a:pPr marL="914400" lvl="1" indent="-457200">
              <a:buFontTx/>
              <a:buAutoNum type="arabicPeriod"/>
              <a:defRPr/>
            </a:pPr>
            <a:r>
              <a:rPr lang="en-US" i="1" dirty="0">
                <a:cs typeface="Arial" charset="0"/>
              </a:rPr>
              <a:t>What irritates me on-the-job?</a:t>
            </a:r>
          </a:p>
          <a:p>
            <a:pPr marL="914400" lvl="1" indent="-457200">
              <a:buFontTx/>
              <a:buAutoNum type="arabicPeriod"/>
              <a:defRPr/>
            </a:pPr>
            <a:r>
              <a:rPr lang="en-US" i="1" dirty="0">
                <a:cs typeface="Arial" charset="0"/>
              </a:rPr>
              <a:t>What do I do that most annoys others?</a:t>
            </a:r>
          </a:p>
          <a:p>
            <a:pPr marL="914400" lvl="1" indent="-457200">
              <a:buFontTx/>
              <a:buAutoNum type="arabicPeriod"/>
              <a:defRPr/>
            </a:pPr>
            <a:r>
              <a:rPr lang="en-US" i="1" dirty="0">
                <a:cs typeface="Arial" charset="0"/>
              </a:rPr>
              <a:t>What might be some blind spots?</a:t>
            </a:r>
          </a:p>
          <a:p>
            <a:pPr marL="914400" lvl="1" indent="-457200" eaLnBrk="1" hangingPunct="1">
              <a:lnSpc>
                <a:spcPct val="90000"/>
              </a:lnSpc>
              <a:buFontTx/>
              <a:buAutoNum type="arabicPeriod"/>
              <a:defRPr/>
            </a:pPr>
            <a:endParaRPr lang="en-US" i="1" dirty="0">
              <a:cs typeface="Arial" charset="0"/>
            </a:endParaRPr>
          </a:p>
          <a:p>
            <a:pPr marL="914400" lvl="1" indent="-457200" eaLnBrk="1" hangingPunct="1">
              <a:lnSpc>
                <a:spcPct val="90000"/>
              </a:lnSpc>
              <a:buFontTx/>
              <a:buNone/>
              <a:defRPr/>
            </a:pPr>
            <a:r>
              <a:rPr lang="en-US" sz="900" dirty="0"/>
              <a:t>							</a:t>
            </a:r>
            <a:endParaRPr lang="en-US" sz="2000" b="0" dirty="0">
              <a:cs typeface="Arial" charset="0"/>
            </a:endParaRPr>
          </a:p>
          <a:p>
            <a:pPr marL="533400" indent="-533400" eaLnBrk="1" hangingPunct="1">
              <a:lnSpc>
                <a:spcPct val="90000"/>
              </a:lnSpc>
              <a:defRPr/>
            </a:pPr>
            <a:endParaRPr lang="en-US" sz="2400" b="0" dirty="0">
              <a:cs typeface="Arial" charset="0"/>
            </a:endParaRPr>
          </a:p>
          <a:p>
            <a:pPr marL="533400" indent="-533400" eaLnBrk="1" hangingPunct="1">
              <a:lnSpc>
                <a:spcPct val="90000"/>
              </a:lnSpc>
              <a:defRPr/>
            </a:pPr>
            <a:endParaRPr lang="en-US" sz="2400" dirty="0">
              <a:cs typeface="Arial" charset="0"/>
            </a:endParaRPr>
          </a:p>
        </p:txBody>
      </p:sp>
    </p:spTree>
    <p:extLst>
      <p:ext uri="{BB962C8B-B14F-4D97-AF65-F5344CB8AC3E}">
        <p14:creationId xmlns:p14="http://schemas.microsoft.com/office/powerpoint/2010/main" val="40619823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2000" fill="hold"/>
                                        <p:tgtEl>
                                          <p:spTgt spid="47106"/>
                                        </p:tgtEl>
                                        <p:attrNameLst>
                                          <p:attrName>ppt_w</p:attrName>
                                        </p:attrNameLst>
                                      </p:cBhvr>
                                      <p:tavLst>
                                        <p:tav tm="0">
                                          <p:val>
                                            <p:strVal val="#ppt_w*2.5"/>
                                          </p:val>
                                        </p:tav>
                                        <p:tav tm="100000">
                                          <p:val>
                                            <p:strVal val="#ppt_w"/>
                                          </p:val>
                                        </p:tav>
                                      </p:tavLst>
                                    </p:anim>
                                    <p:anim calcmode="lin" valueType="num">
                                      <p:cBhvr>
                                        <p:cTn id="8" dur="2000" fill="hold"/>
                                        <p:tgtEl>
                                          <p:spTgt spid="47106"/>
                                        </p:tgtEl>
                                        <p:attrNameLst>
                                          <p:attrName>ppt_h</p:attrName>
                                        </p:attrNameLst>
                                      </p:cBhvr>
                                      <p:tavLst>
                                        <p:tav tm="0">
                                          <p:val>
                                            <p:strVal val="#ppt_h"/>
                                          </p:val>
                                        </p:tav>
                                        <p:tav tm="100000">
                                          <p:val>
                                            <p:strVal val="#ppt_h"/>
                                          </p:val>
                                        </p:tav>
                                      </p:tavLst>
                                    </p:anim>
                                    <p:anim calcmode="lin" valueType="num">
                                      <p:cBhvr>
                                        <p:cTn id="9" dur="2000" fill="hold"/>
                                        <p:tgtEl>
                                          <p:spTgt spid="471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71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71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7107">
                                            <p:txEl>
                                              <p:pRg st="5" end="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7107">
                                            <p:txEl>
                                              <p:pRg st="6" end="6"/>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7107">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7107">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107">
                                            <p:txEl>
                                              <p:pRg st="9" end="9"/>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7107">
                                            <p:txEl>
                                              <p:pRg st="10" end="1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71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2419</TotalTime>
  <Words>1042</Words>
  <Application>Microsoft Office PowerPoint</Application>
  <PresentationFormat>On-screen Show (4:3)</PresentationFormat>
  <Paragraphs>165</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Century Gothic</vt:lpstr>
      <vt:lpstr>Freestyle Script</vt:lpstr>
      <vt:lpstr>Symbol</vt:lpstr>
      <vt:lpstr>Times New Roman</vt:lpstr>
      <vt:lpstr>Trebuchet MS</vt:lpstr>
      <vt:lpstr>Berlin</vt:lpstr>
      <vt:lpstr>Latinas in Leadership Assessments and Impact </vt:lpstr>
      <vt:lpstr>Purpose</vt:lpstr>
      <vt:lpstr>Today’s Agenda</vt:lpstr>
      <vt:lpstr>Understanding the Sixteen Types                        </vt:lpstr>
      <vt:lpstr>Understanding the Sixteen Types  </vt:lpstr>
      <vt:lpstr>Understanding the Sixteen Types</vt:lpstr>
      <vt:lpstr>Understanding the Sixteen Types</vt:lpstr>
      <vt:lpstr>Which Do You Prefer? Implications for Action </vt:lpstr>
      <vt:lpstr>Small Group Exercise </vt:lpstr>
      <vt:lpstr>  Decision Making/Problem Solving</vt:lpstr>
      <vt:lpstr>Human Type Table (HTI-LIL)</vt:lpstr>
      <vt:lpstr>PowerPoint Presentation</vt:lpstr>
      <vt:lpstr>Hogan Assessment -- Insights</vt:lpstr>
      <vt:lpstr>Hogan Overview</vt:lpstr>
      <vt:lpstr>Domains</vt:lpstr>
      <vt:lpstr>Yes And…..</vt:lpstr>
      <vt:lpstr>Yes And…..</vt:lpstr>
      <vt:lpstr>Yes And…..</vt:lpstr>
      <vt:lpstr>Leadership Strategies</vt:lpstr>
      <vt:lpstr>Reflection Questions</vt:lpstr>
      <vt:lpstr>Setting an Intention</vt:lpstr>
      <vt:lpstr>Muchas Gracias!</vt:lpstr>
    </vt:vector>
  </TitlesOfParts>
  <Company>hsi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The Leader Inside You</dc:title>
  <dc:creator>Dr. V. E. McCuiston</dc:creator>
  <cp:lastModifiedBy>Aloyo, Suzette</cp:lastModifiedBy>
  <cp:revision>80</cp:revision>
  <cp:lastPrinted>2021-03-04T16:01:15Z</cp:lastPrinted>
  <dcterms:created xsi:type="dcterms:W3CDTF">2001-04-20T14:37:10Z</dcterms:created>
  <dcterms:modified xsi:type="dcterms:W3CDTF">2021-11-16T20:41:23Z</dcterms:modified>
</cp:coreProperties>
</file>